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59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01DE-AA3F-4D6F-8EC8-CABBAD875887}" type="datetimeFigureOut">
              <a:rPr lang="en-CA" smtClean="0"/>
              <a:pPr/>
              <a:t>24/02/2011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649F9-1196-487C-A884-3EEC707FF215}" type="slidenum">
              <a:rPr lang="en-CA" smtClean="0"/>
              <a:pPr/>
              <a:t>‹#›</a:t>
            </a:fld>
            <a:endParaRPr lang="en-CA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01DE-AA3F-4D6F-8EC8-CABBAD875887}" type="datetimeFigureOut">
              <a:rPr lang="en-CA" smtClean="0"/>
              <a:pPr/>
              <a:t>24/02/2011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649F9-1196-487C-A884-3EEC707FF215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01DE-AA3F-4D6F-8EC8-CABBAD875887}" type="datetimeFigureOut">
              <a:rPr lang="en-CA" smtClean="0"/>
              <a:pPr/>
              <a:t>24/02/2011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649F9-1196-487C-A884-3EEC707FF215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01DE-AA3F-4D6F-8EC8-CABBAD875887}" type="datetimeFigureOut">
              <a:rPr lang="en-CA" smtClean="0"/>
              <a:pPr/>
              <a:t>24/02/2011</a:t>
            </a:fld>
            <a:endParaRPr lang="en-C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649F9-1196-487C-A884-3EEC707FF215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01DE-AA3F-4D6F-8EC8-CABBAD875887}" type="datetimeFigureOut">
              <a:rPr lang="en-CA" smtClean="0"/>
              <a:pPr/>
              <a:t>24/02/2011</a:t>
            </a:fld>
            <a:endParaRPr lang="en-CA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649F9-1196-487C-A884-3EEC707FF215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01DE-AA3F-4D6F-8EC8-CABBAD875887}" type="datetimeFigureOut">
              <a:rPr lang="en-CA" smtClean="0"/>
              <a:pPr/>
              <a:t>24/02/2011</a:t>
            </a:fld>
            <a:endParaRPr lang="en-CA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649F9-1196-487C-A884-3EEC707FF215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01DE-AA3F-4D6F-8EC8-CABBAD875887}" type="datetimeFigureOut">
              <a:rPr lang="en-CA" smtClean="0"/>
              <a:pPr/>
              <a:t>24/02/2011</a:t>
            </a:fld>
            <a:endParaRPr lang="en-CA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649F9-1196-487C-A884-3EEC707FF215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01DE-AA3F-4D6F-8EC8-CABBAD875887}" type="datetimeFigureOut">
              <a:rPr lang="en-CA" smtClean="0"/>
              <a:pPr/>
              <a:t>24/02/2011</a:t>
            </a:fld>
            <a:endParaRPr lang="en-C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649F9-1196-487C-A884-3EEC707FF215}" type="slidenum">
              <a:rPr lang="en-CA" smtClean="0"/>
              <a:pPr/>
              <a:t>‹#›</a:t>
            </a:fld>
            <a:endParaRPr lang="en-CA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AE401DE-AA3F-4D6F-8EC8-CABBAD875887}" type="datetimeFigureOut">
              <a:rPr lang="en-CA" smtClean="0"/>
              <a:pPr/>
              <a:t>24/02/2011</a:t>
            </a:fld>
            <a:endParaRPr lang="en-CA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C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886649F9-1196-487C-A884-3EEC707FF215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01DE-AA3F-4D6F-8EC8-CABBAD875887}" type="datetimeFigureOut">
              <a:rPr lang="en-CA" smtClean="0"/>
              <a:pPr/>
              <a:t>24/02/2011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649F9-1196-487C-A884-3EEC707FF215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01DE-AA3F-4D6F-8EC8-CABBAD875887}" type="datetimeFigureOut">
              <a:rPr lang="en-CA" smtClean="0"/>
              <a:pPr/>
              <a:t>24/02/2011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649F9-1196-487C-A884-3EEC707FF215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AE401DE-AA3F-4D6F-8EC8-CABBAD875887}" type="datetimeFigureOut">
              <a:rPr lang="en-CA" smtClean="0"/>
              <a:pPr/>
              <a:t>24/02/2011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86649F9-1196-487C-A884-3EEC707FF215}" type="slidenum">
              <a:rPr lang="en-CA" smtClean="0"/>
              <a:pPr/>
              <a:t>‹#›</a:t>
            </a:fld>
            <a:endParaRPr lang="en-CA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fr-CA" b="1" dirty="0" smtClean="0"/>
              <a:t>Le bilatéralisme comme menace au régionalisme</a:t>
            </a:r>
            <a:endParaRPr lang="en-CA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CA" dirty="0" smtClean="0"/>
              <a:t>Gilbert Gagné</a:t>
            </a:r>
            <a:endParaRPr lang="en-CA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A" dirty="0" smtClean="0"/>
              <a:t>Bilatéralisme et Régionalisme</a:t>
            </a:r>
            <a:endParaRPr lang="fr-CA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fr-CA" dirty="0" smtClean="0"/>
              <a:t>En 2010, près de 400 accords commerciaux préférentiels (ACP), la plupart bilatéraux.</a:t>
            </a:r>
          </a:p>
          <a:p>
            <a:r>
              <a:rPr lang="fr-CA" dirty="0" smtClean="0"/>
              <a:t>Les effets de tels accords, de même que ceux du régionalisme, sur le multilatéralisme, sont assez largement discutés et suscitent les mêmes questions.</a:t>
            </a:r>
          </a:p>
          <a:p>
            <a:r>
              <a:rPr lang="fr-CA" dirty="0" smtClean="0"/>
              <a:t>Le bilatéralisme et le régionalisme représentent-ils l’avant-garde en matière de libéralisation? Ou compromettent-ils  les efforts multilatéraux?</a:t>
            </a:r>
            <a:endParaRPr lang="fr-CA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A" dirty="0" smtClean="0"/>
              <a:t>Bilatéralisme et Régionalisme</a:t>
            </a:r>
            <a:endParaRPr lang="en-CA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CA" dirty="0" smtClean="0"/>
              <a:t>Or, </a:t>
            </a:r>
            <a:r>
              <a:rPr lang="en-CA" dirty="0" err="1" smtClean="0"/>
              <a:t>qu’en</a:t>
            </a:r>
            <a:r>
              <a:rPr lang="en-CA" dirty="0" smtClean="0"/>
              <a:t> </a:t>
            </a:r>
            <a:r>
              <a:rPr lang="en-CA" dirty="0" err="1" smtClean="0"/>
              <a:t>est-il</a:t>
            </a:r>
            <a:r>
              <a:rPr lang="en-CA" dirty="0" smtClean="0"/>
              <a:t> des </a:t>
            </a:r>
            <a:r>
              <a:rPr lang="en-CA" dirty="0" err="1" smtClean="0"/>
              <a:t>effets</a:t>
            </a:r>
            <a:r>
              <a:rPr lang="fr-CA" dirty="0" smtClean="0"/>
              <a:t> du bilatéralisme sur le régionalisme?</a:t>
            </a:r>
          </a:p>
          <a:p>
            <a:r>
              <a:rPr lang="fr-CA" dirty="0" smtClean="0"/>
              <a:t>Les ACP peuvent miner la cohésion des schèmes d’intégration régionaux.</a:t>
            </a:r>
          </a:p>
          <a:p>
            <a:r>
              <a:rPr lang="fr-CA" dirty="0" smtClean="0"/>
              <a:t>Le régionalisme perd de sa pertinence; des ACP sont souvent conclus avec des États parties de schèmes d’intégration régionaux agissant seuls, encore plus quand ceux-ci sont membres d’une union douanière.</a:t>
            </a:r>
          </a:p>
          <a:p>
            <a:endParaRPr lang="en-CA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A" dirty="0" smtClean="0"/>
              <a:t>Bilatéralisme et Régionalisme</a:t>
            </a:r>
            <a:endParaRPr lang="fr-CA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fr-CA" dirty="0" smtClean="0"/>
              <a:t>Des exemples: Série d’ACP conclus par Singapour, en dépit de son </a:t>
            </a:r>
            <a:r>
              <a:rPr lang="fr-CA" dirty="0" err="1" smtClean="0"/>
              <a:t>membership</a:t>
            </a:r>
            <a:r>
              <a:rPr lang="fr-CA" dirty="0" smtClean="0"/>
              <a:t> dans l’ANASE; ACP États-Unis-Colombie; ACP États-Unis-Pérou.</a:t>
            </a:r>
          </a:p>
          <a:p>
            <a:r>
              <a:rPr lang="fr-CA" dirty="0" smtClean="0"/>
              <a:t>Ce qui est en jeu, c’est «l’intégration en profondeur».</a:t>
            </a:r>
          </a:p>
          <a:p>
            <a:r>
              <a:rPr lang="fr-CA" dirty="0" smtClean="0"/>
              <a:t>A travers des ACP, les principales puissances (États-Unis, Union européenne, Japon, Chine) sont mieux en mesure d’imposer leurs préférences quant aux normes et dispositions de libéralisation.</a:t>
            </a:r>
          </a:p>
          <a:p>
            <a:endParaRPr lang="fr-CA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A" dirty="0" smtClean="0"/>
              <a:t>Bilatéralisme et Régionalisme</a:t>
            </a:r>
            <a:endParaRPr lang="en-CA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fr-CA" dirty="0" smtClean="0"/>
              <a:t>Ainsi, résultant de cette «libéralisation compétitive», différents ACP comportent des dispositions spécifiques et souvent divergentes.</a:t>
            </a:r>
          </a:p>
          <a:p>
            <a:r>
              <a:rPr lang="fr-CA" dirty="0" smtClean="0"/>
              <a:t>Des pays membres de schèmes d’intégration régionaux se trouvent soumis à des règles divergentes selon le pays avec qui un ACP est conclu.</a:t>
            </a:r>
          </a:p>
          <a:p>
            <a:r>
              <a:rPr lang="fr-CA" dirty="0" smtClean="0"/>
              <a:t>Cela surtout compromet la cohésion des ensembles régionaux auxquels ils sont parties et leur évolution.</a:t>
            </a:r>
          </a:p>
          <a:p>
            <a:endParaRPr lang="en-CA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232</TotalTime>
  <Words>264</Words>
  <Application>Microsoft Office PowerPoint</Application>
  <PresentationFormat>On-screen Show (4:3)</PresentationFormat>
  <Paragraphs>18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Module</vt:lpstr>
      <vt:lpstr>Le bilatéralisme comme menace au régionalisme</vt:lpstr>
      <vt:lpstr>Bilatéralisme et Régionalisme</vt:lpstr>
      <vt:lpstr>Bilatéralisme et Régionalisme</vt:lpstr>
      <vt:lpstr>Bilatéralisme et Régionalisme</vt:lpstr>
      <vt:lpstr>Bilatéralisme et Régionalisme</vt:lpstr>
    </vt:vector>
  </TitlesOfParts>
  <Company>Bishop's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itstech</dc:creator>
  <cp:lastModifiedBy>itstech</cp:lastModifiedBy>
  <cp:revision>24</cp:revision>
  <dcterms:created xsi:type="dcterms:W3CDTF">2011-02-22T20:08:41Z</dcterms:created>
  <dcterms:modified xsi:type="dcterms:W3CDTF">2011-02-24T20:51:25Z</dcterms:modified>
</cp:coreProperties>
</file>