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63" r:id="rId6"/>
    <p:sldId id="260" r:id="rId7"/>
    <p:sldId id="261" r:id="rId8"/>
    <p:sldId id="264" r:id="rId9"/>
    <p:sldId id="269" r:id="rId10"/>
    <p:sldId id="270" r:id="rId11"/>
    <p:sldId id="271" r:id="rId12"/>
    <p:sldId id="272" r:id="rId13"/>
    <p:sldId id="265" r:id="rId14"/>
    <p:sldId id="266" r:id="rId15"/>
    <p:sldId id="275" r:id="rId16"/>
    <p:sldId id="273" r:id="rId17"/>
    <p:sldId id="274" r:id="rId18"/>
    <p:sldId id="268" r:id="rId19"/>
    <p:sldId id="276" r:id="rId20"/>
    <p:sldId id="282" r:id="rId21"/>
    <p:sldId id="278" r:id="rId22"/>
    <p:sldId id="279" r:id="rId23"/>
    <p:sldId id="296" r:id="rId24"/>
    <p:sldId id="280" r:id="rId25"/>
    <p:sldId id="281" r:id="rId26"/>
    <p:sldId id="283" r:id="rId27"/>
    <p:sldId id="294" r:id="rId28"/>
    <p:sldId id="284" r:id="rId29"/>
    <p:sldId id="295" r:id="rId30"/>
    <p:sldId id="297" r:id="rId31"/>
    <p:sldId id="298" r:id="rId32"/>
    <p:sldId id="285" r:id="rId33"/>
    <p:sldId id="289" r:id="rId34"/>
    <p:sldId id="286" r:id="rId35"/>
    <p:sldId id="293" r:id="rId36"/>
    <p:sldId id="287" r:id="rId37"/>
    <p:sldId id="288" r:id="rId38"/>
    <p:sldId id="291" r:id="rId39"/>
    <p:sldId id="292" r:id="rId4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BD3B240-197D-400D-89B8-3EB9F19A9731}" type="datetimeFigureOut">
              <a:rPr lang="fr-FR"/>
              <a:pPr>
                <a:defRPr/>
              </a:pPr>
              <a:t>23/11/2009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4E1DE32-D2DE-4526-B485-195D600D727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C352F49-E6F3-4B94-8198-6ECF2DBDFC0F}" type="datetimeFigureOut">
              <a:rPr lang="fr-FR"/>
              <a:pPr>
                <a:defRPr/>
              </a:pPr>
              <a:t>23/11/2009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0AAC432-E401-41B1-88D7-D6235718D76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ABF817A-F99E-46E5-8EC0-556A8CB0CA7B}" type="datetimeFigureOut">
              <a:rPr lang="fr-FR"/>
              <a:pPr>
                <a:defRPr/>
              </a:pPr>
              <a:t>23/11/2009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AA3342-C29E-4BC8-9587-D7F3A10E0F8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84B2544-D194-47E5-BB6F-D2D67301CA9B}" type="datetimeFigureOut">
              <a:rPr lang="fr-FR"/>
              <a:pPr>
                <a:defRPr/>
              </a:pPr>
              <a:t>23/11/2009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8DE7B7-D706-4474-9CBF-F3DBE49AABC9}"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3FA26BE-7735-431A-BC25-0036BCF56743}" type="datetimeFigureOut">
              <a:rPr lang="fr-FR"/>
              <a:pPr>
                <a:defRPr/>
              </a:pPr>
              <a:t>23/11/2009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15809A9-E368-422E-AA28-BC2A48DDB6F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DE4667F-9A8D-4DC0-9583-AEF7FA182B2E}" type="datetimeFigureOut">
              <a:rPr lang="fr-FR"/>
              <a:pPr>
                <a:defRPr/>
              </a:pPr>
              <a:t>23/11/2009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F81C1BD-148F-4BF5-8B65-C2F61ABD67F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4603930-BD21-404C-A22B-E0536F5E71C4}" type="datetimeFigureOut">
              <a:rPr lang="fr-FR"/>
              <a:pPr>
                <a:defRPr/>
              </a:pPr>
              <a:t>23/11/2009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8FF8156-C0A9-4076-8BC8-EAE471F2573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9E30538-2302-4E21-BCFD-436817492B36}" type="datetimeFigureOut">
              <a:rPr lang="fr-FR"/>
              <a:pPr>
                <a:defRPr/>
              </a:pPr>
              <a:t>23/11/2009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1DD68EF-A507-4BF3-8FCA-D452CA7B2D8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E2BFCB7-618E-4008-A5F4-CC5C26A7298F}" type="datetimeFigureOut">
              <a:rPr lang="fr-FR"/>
              <a:pPr>
                <a:defRPr/>
              </a:pPr>
              <a:t>23/11/2009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C790827-B920-40DB-B644-E53FF4DDD72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DEB146C-CF3D-4039-BDF9-7FB03258FFC8}" type="datetimeFigureOut">
              <a:rPr lang="fr-FR"/>
              <a:pPr>
                <a:defRPr/>
              </a:pPr>
              <a:t>23/11/2009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B8814C7-4C79-450A-A209-91E15E201BF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D3F663A-1804-4961-AC06-22922440FEE2}" type="datetimeFigureOut">
              <a:rPr lang="fr-FR"/>
              <a:pPr>
                <a:defRPr/>
              </a:pPr>
              <a:t>23/11/2009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43FC07F-1CA6-4174-B152-BD26C31EB45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38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5736C02-828E-4EEF-9619-3732B4C2F3A5}" type="datetimeFigureOut">
              <a:rPr lang="fr-FR"/>
              <a:pPr>
                <a:defRPr/>
              </a:pPr>
              <a:t>23/11/2009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9D454F5-A0DA-4ED5-9A83-FD758F69E52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a:xfrm>
            <a:off x="684213" y="908050"/>
            <a:ext cx="7772400" cy="1470025"/>
          </a:xfrm>
        </p:spPr>
        <p:txBody>
          <a:bodyPr/>
          <a:lstStyle/>
          <a:p>
            <a:pPr eaLnBrk="1" hangingPunct="1"/>
            <a:r>
              <a:rPr lang="fr-CA" smtClean="0"/>
              <a:t>La crise financière</a:t>
            </a:r>
            <a:endParaRPr lang="fr-FR" smtClean="0"/>
          </a:p>
        </p:txBody>
      </p:sp>
      <p:sp>
        <p:nvSpPr>
          <p:cNvPr id="3" name="Sous-titre 2"/>
          <p:cNvSpPr>
            <a:spLocks noGrp="1"/>
          </p:cNvSpPr>
          <p:nvPr>
            <p:ph type="subTitle" idx="1"/>
          </p:nvPr>
        </p:nvSpPr>
        <p:spPr>
          <a:xfrm>
            <a:off x="1331913" y="2205038"/>
            <a:ext cx="6400800" cy="1008062"/>
          </a:xfrm>
        </p:spPr>
        <p:txBody>
          <a:bodyPr>
            <a:normAutofit/>
          </a:bodyPr>
          <a:lstStyle/>
          <a:p>
            <a:pPr eaLnBrk="1" hangingPunct="1"/>
            <a:r>
              <a:rPr lang="fr-CA" smtClean="0">
                <a:solidFill>
                  <a:srgbClr val="898989"/>
                </a:solidFill>
              </a:rPr>
              <a:t>Faillite du modèle néolibéral?</a:t>
            </a:r>
          </a:p>
          <a:p>
            <a:pPr eaLnBrk="1" hangingPunct="1"/>
            <a:endParaRPr lang="fr-CA" smtClean="0">
              <a:solidFill>
                <a:srgbClr val="898989"/>
              </a:solidFill>
            </a:endParaRPr>
          </a:p>
        </p:txBody>
      </p:sp>
      <p:sp>
        <p:nvSpPr>
          <p:cNvPr id="13317" name="Text Box 5"/>
          <p:cNvSpPr txBox="1">
            <a:spLocks noChangeArrowheads="1"/>
          </p:cNvSpPr>
          <p:nvPr/>
        </p:nvSpPr>
        <p:spPr bwMode="auto">
          <a:xfrm>
            <a:off x="323850" y="3500438"/>
            <a:ext cx="8496300" cy="1000125"/>
          </a:xfrm>
          <a:prstGeom prst="rect">
            <a:avLst/>
          </a:prstGeom>
          <a:noFill/>
          <a:ln w="9525">
            <a:noFill/>
            <a:miter lim="800000"/>
            <a:headEnd/>
            <a:tailEnd/>
          </a:ln>
          <a:effectLst/>
        </p:spPr>
        <p:txBody>
          <a:bodyPr>
            <a:spAutoFit/>
          </a:bodyPr>
          <a:lstStyle/>
          <a:p>
            <a:pPr algn="ctr">
              <a:lnSpc>
                <a:spcPct val="90000"/>
              </a:lnSpc>
              <a:spcBef>
                <a:spcPct val="20000"/>
              </a:spcBef>
              <a:buFont typeface="Arial" charset="0"/>
              <a:buNone/>
            </a:pPr>
            <a:r>
              <a:rPr lang="fr-CA"/>
              <a:t>David Dagenais, candidat à la maîtrise en science politique à l’UQAM, assistant à la recherche au CEIM (Centre d’étude sur l’intégration et la mondialisation)</a:t>
            </a:r>
            <a:endParaRPr lang="fr-FR"/>
          </a:p>
          <a:p>
            <a:pPr>
              <a:spcBef>
                <a:spcPct val="50000"/>
              </a:spcBef>
            </a:pPr>
            <a:endParaRPr lang="fr-FR">
              <a:latin typeface="Calibri" pitchFamily="34" charset="0"/>
            </a:endParaRPr>
          </a:p>
        </p:txBody>
      </p:sp>
      <p:pic>
        <p:nvPicPr>
          <p:cNvPr id="13318" name="Picture 6" descr="logo_ceim"/>
          <p:cNvPicPr>
            <a:picLocks noChangeAspect="1" noChangeArrowheads="1"/>
          </p:cNvPicPr>
          <p:nvPr/>
        </p:nvPicPr>
        <p:blipFill>
          <a:blip r:embed="rId2"/>
          <a:srcRect/>
          <a:stretch>
            <a:fillRect/>
          </a:stretch>
        </p:blipFill>
        <p:spPr bwMode="auto">
          <a:xfrm>
            <a:off x="3563938" y="4508500"/>
            <a:ext cx="2249487" cy="20589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pPr eaLnBrk="1" hangingPunct="1"/>
            <a:r>
              <a:rPr lang="fr-CA" sz="2000" smtClean="0"/>
              <a:t>Les créances sont titrisés</a:t>
            </a:r>
            <a:endParaRPr lang="fr-FR" sz="2000" smtClean="0"/>
          </a:p>
        </p:txBody>
      </p:sp>
      <p:sp>
        <p:nvSpPr>
          <p:cNvPr id="23554" name="Espace réservé du contenu 2"/>
          <p:cNvSpPr>
            <a:spLocks noGrp="1"/>
          </p:cNvSpPr>
          <p:nvPr>
            <p:ph sz="half" idx="1"/>
          </p:nvPr>
        </p:nvSpPr>
        <p:spPr/>
        <p:txBody>
          <a:bodyPr/>
          <a:lstStyle/>
          <a:p>
            <a:pPr eaLnBrk="1" hangingPunct="1"/>
            <a:endParaRPr lang="fr-CA" smtClean="0"/>
          </a:p>
          <a:p>
            <a:pPr eaLnBrk="1" hangingPunct="1"/>
            <a:endParaRPr lang="fr-CA" smtClean="0"/>
          </a:p>
          <a:p>
            <a:pPr eaLnBrk="1" hangingPunct="1">
              <a:buFont typeface="Arial" charset="0"/>
              <a:buNone/>
            </a:pPr>
            <a:endParaRPr lang="fr-CA" smtClean="0"/>
          </a:p>
          <a:p>
            <a:pPr eaLnBrk="1" hangingPunct="1">
              <a:buFont typeface="Arial" charset="0"/>
              <a:buNone/>
            </a:pPr>
            <a:endParaRPr lang="fr-FR" smtClean="0"/>
          </a:p>
        </p:txBody>
      </p:sp>
      <p:sp>
        <p:nvSpPr>
          <p:cNvPr id="23555" name="Espace réservé du contenu 3"/>
          <p:cNvSpPr>
            <a:spLocks noGrp="1"/>
          </p:cNvSpPr>
          <p:nvPr>
            <p:ph sz="half" idx="2"/>
          </p:nvPr>
        </p:nvSpPr>
        <p:spPr/>
        <p:txBody>
          <a:bodyPr/>
          <a:lstStyle/>
          <a:p>
            <a:pPr eaLnBrk="1" hangingPunct="1"/>
            <a:endParaRPr lang="fr-CA" sz="2000" smtClean="0"/>
          </a:p>
          <a:p>
            <a:pPr eaLnBrk="1" hangingPunct="1"/>
            <a:r>
              <a:rPr lang="fr-CA" sz="2000" smtClean="0"/>
              <a:t>Les créances sont </a:t>
            </a:r>
            <a:r>
              <a:rPr lang="fr-CA" sz="2000" smtClean="0">
                <a:solidFill>
                  <a:srgbClr val="FF0000"/>
                </a:solidFill>
              </a:rPr>
              <a:t>transformées</a:t>
            </a:r>
            <a:r>
              <a:rPr lang="fr-CA" sz="2000" smtClean="0"/>
              <a:t> en un seul « titre » </a:t>
            </a:r>
          </a:p>
          <a:p>
            <a:pPr eaLnBrk="1" hangingPunct="1"/>
            <a:endParaRPr lang="fr-CA" sz="2000" smtClean="0"/>
          </a:p>
          <a:p>
            <a:pPr eaLnBrk="1" hangingPunct="1"/>
            <a:r>
              <a:rPr lang="fr-CA" sz="2000" smtClean="0">
                <a:solidFill>
                  <a:srgbClr val="FF0000"/>
                </a:solidFill>
              </a:rPr>
              <a:t>TAC</a:t>
            </a:r>
            <a:r>
              <a:rPr lang="fr-CA" sz="2000" smtClean="0"/>
              <a:t> = Titre Adossé à des Créances</a:t>
            </a:r>
          </a:p>
          <a:p>
            <a:pPr eaLnBrk="1" hangingPunct="1"/>
            <a:endParaRPr lang="fr-CA" sz="2000" smtClean="0"/>
          </a:p>
          <a:p>
            <a:pPr eaLnBrk="1" hangingPunct="1"/>
            <a:r>
              <a:rPr lang="fr-CA" sz="2000" smtClean="0"/>
              <a:t>Un TAC est </a:t>
            </a:r>
            <a:r>
              <a:rPr lang="fr-CA" sz="2000" smtClean="0">
                <a:solidFill>
                  <a:srgbClr val="FF0000"/>
                </a:solidFill>
              </a:rPr>
              <a:t>liquide</a:t>
            </a:r>
            <a:r>
              <a:rPr lang="fr-CA" sz="2000" smtClean="0"/>
              <a:t>. Il peut être échangé sur les marchés comme une action. C’est la première étape d’un </a:t>
            </a:r>
            <a:r>
              <a:rPr lang="fr-CA" sz="2000" smtClean="0">
                <a:solidFill>
                  <a:srgbClr val="FF0000"/>
                </a:solidFill>
              </a:rPr>
              <a:t>produit dérivé</a:t>
            </a:r>
            <a:r>
              <a:rPr lang="fr-CA" sz="2000" smtClean="0"/>
              <a:t>.</a:t>
            </a:r>
            <a:endParaRPr lang="fr-FR" sz="2000" smtClean="0">
              <a:solidFill>
                <a:srgbClr val="FF0000"/>
              </a:solidFill>
            </a:endParaRPr>
          </a:p>
        </p:txBody>
      </p:sp>
      <p:sp>
        <p:nvSpPr>
          <p:cNvPr id="6" name="Rectangle 5"/>
          <p:cNvSpPr/>
          <p:nvPr/>
        </p:nvSpPr>
        <p:spPr>
          <a:xfrm>
            <a:off x="571500" y="2143125"/>
            <a:ext cx="500063"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7" name="Rectangle 6"/>
          <p:cNvSpPr/>
          <p:nvPr/>
        </p:nvSpPr>
        <p:spPr>
          <a:xfrm>
            <a:off x="723900" y="2295525"/>
            <a:ext cx="500063"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8" name="Rectangle 7"/>
          <p:cNvSpPr/>
          <p:nvPr/>
        </p:nvSpPr>
        <p:spPr>
          <a:xfrm>
            <a:off x="876300" y="2447925"/>
            <a:ext cx="500063"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9" name="Rectangle 8"/>
          <p:cNvSpPr/>
          <p:nvPr/>
        </p:nvSpPr>
        <p:spPr>
          <a:xfrm>
            <a:off x="1028700" y="2600325"/>
            <a:ext cx="500063"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0" name="Rectangle 9"/>
          <p:cNvSpPr/>
          <p:nvPr/>
        </p:nvSpPr>
        <p:spPr>
          <a:xfrm>
            <a:off x="1181100" y="2752725"/>
            <a:ext cx="500063"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1" name="Rectangle 10"/>
          <p:cNvSpPr/>
          <p:nvPr/>
        </p:nvSpPr>
        <p:spPr>
          <a:xfrm>
            <a:off x="357188" y="27860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2" name="Rectangle 11"/>
          <p:cNvSpPr/>
          <p:nvPr/>
        </p:nvSpPr>
        <p:spPr>
          <a:xfrm>
            <a:off x="509588" y="29384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3" name="Rectangle 12"/>
          <p:cNvSpPr/>
          <p:nvPr/>
        </p:nvSpPr>
        <p:spPr>
          <a:xfrm>
            <a:off x="661988" y="30908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4" name="Rectangle 13"/>
          <p:cNvSpPr/>
          <p:nvPr/>
        </p:nvSpPr>
        <p:spPr>
          <a:xfrm>
            <a:off x="814388" y="32432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5" name="Rectangle 14"/>
          <p:cNvSpPr/>
          <p:nvPr/>
        </p:nvSpPr>
        <p:spPr>
          <a:xfrm>
            <a:off x="966788" y="33956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cxnSp>
        <p:nvCxnSpPr>
          <p:cNvPr id="17" name="Connecteur droit 16"/>
          <p:cNvCxnSpPr/>
          <p:nvPr/>
        </p:nvCxnSpPr>
        <p:spPr>
          <a:xfrm rot="16200000" flipH="1">
            <a:off x="1357312" y="1571626"/>
            <a:ext cx="1439863" cy="143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10800000" flipV="1">
            <a:off x="1357313" y="3000375"/>
            <a:ext cx="1439862" cy="1439863"/>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28938" y="2214563"/>
            <a:ext cx="1357312" cy="16430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CA" sz="2800" dirty="0"/>
              <a:t>TAC</a:t>
            </a:r>
            <a:endParaRPr lang="fr-F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pPr eaLnBrk="1" hangingPunct="1"/>
            <a:r>
              <a:rPr lang="fr-CA" sz="2000" smtClean="0"/>
              <a:t>La structuration d’un TAC</a:t>
            </a:r>
            <a:endParaRPr lang="fr-FR" sz="2000" smtClean="0"/>
          </a:p>
        </p:txBody>
      </p:sp>
      <p:sp>
        <p:nvSpPr>
          <p:cNvPr id="24578" name="Espace réservé du contenu 2"/>
          <p:cNvSpPr>
            <a:spLocks noGrp="1"/>
          </p:cNvSpPr>
          <p:nvPr>
            <p:ph sz="half" idx="1"/>
          </p:nvPr>
        </p:nvSpPr>
        <p:spPr/>
        <p:txBody>
          <a:bodyPr/>
          <a:lstStyle/>
          <a:p>
            <a:pPr eaLnBrk="1" hangingPunct="1"/>
            <a:endParaRPr lang="fr-CA" smtClean="0"/>
          </a:p>
          <a:p>
            <a:pPr eaLnBrk="1" hangingPunct="1"/>
            <a:endParaRPr lang="fr-CA" smtClean="0"/>
          </a:p>
          <a:p>
            <a:pPr eaLnBrk="1" hangingPunct="1"/>
            <a:endParaRPr lang="fr-FR" smtClean="0"/>
          </a:p>
        </p:txBody>
      </p:sp>
      <p:sp>
        <p:nvSpPr>
          <p:cNvPr id="24579" name="Espace réservé du contenu 3"/>
          <p:cNvSpPr>
            <a:spLocks noGrp="1"/>
          </p:cNvSpPr>
          <p:nvPr>
            <p:ph sz="half" idx="2"/>
          </p:nvPr>
        </p:nvSpPr>
        <p:spPr/>
        <p:txBody>
          <a:bodyPr/>
          <a:lstStyle/>
          <a:p>
            <a:pPr eaLnBrk="1" hangingPunct="1"/>
            <a:endParaRPr lang="fr-CA" sz="2000" smtClean="0"/>
          </a:p>
          <a:p>
            <a:pPr eaLnBrk="1" hangingPunct="1"/>
            <a:r>
              <a:rPr lang="fr-CA" sz="2000" smtClean="0"/>
              <a:t>Le nouveau titre est </a:t>
            </a:r>
            <a:r>
              <a:rPr lang="fr-CA" sz="2000" smtClean="0">
                <a:solidFill>
                  <a:srgbClr val="FF0000"/>
                </a:solidFill>
              </a:rPr>
              <a:t>structuré</a:t>
            </a:r>
            <a:r>
              <a:rPr lang="fr-CA" sz="2000" smtClean="0"/>
              <a:t> en </a:t>
            </a:r>
            <a:r>
              <a:rPr lang="fr-CA" sz="2000" smtClean="0">
                <a:solidFill>
                  <a:srgbClr val="FF0000"/>
                </a:solidFill>
              </a:rPr>
              <a:t>tranches</a:t>
            </a:r>
            <a:r>
              <a:rPr lang="fr-CA" sz="2000" smtClean="0"/>
              <a:t> afin de moduler le risque</a:t>
            </a:r>
          </a:p>
          <a:p>
            <a:pPr lvl="1" eaLnBrk="1" hangingPunct="1"/>
            <a:r>
              <a:rPr lang="fr-CA" sz="1600" smtClean="0"/>
              <a:t>Senior = peu risquées</a:t>
            </a:r>
          </a:p>
          <a:p>
            <a:pPr lvl="1" eaLnBrk="1" hangingPunct="1"/>
            <a:r>
              <a:rPr lang="fr-CA" sz="1600" smtClean="0"/>
              <a:t>Mezzanine =  moyennement risquées</a:t>
            </a:r>
          </a:p>
          <a:p>
            <a:pPr lvl="1" eaLnBrk="1" hangingPunct="1"/>
            <a:r>
              <a:rPr lang="fr-CA" sz="1600" smtClean="0"/>
              <a:t>Equity = très risquées</a:t>
            </a:r>
          </a:p>
          <a:p>
            <a:pPr eaLnBrk="1" hangingPunct="1"/>
            <a:endParaRPr lang="fr-CA" sz="2000" smtClean="0"/>
          </a:p>
          <a:p>
            <a:pPr eaLnBrk="1" hangingPunct="1"/>
            <a:r>
              <a:rPr lang="fr-CA" sz="2000" smtClean="0"/>
              <a:t>Une </a:t>
            </a:r>
            <a:r>
              <a:rPr lang="fr-CA" sz="2000" smtClean="0">
                <a:solidFill>
                  <a:srgbClr val="FF0000"/>
                </a:solidFill>
              </a:rPr>
              <a:t>agence de notation</a:t>
            </a:r>
            <a:r>
              <a:rPr lang="fr-CA" sz="2000" smtClean="0"/>
              <a:t> évalue le risque représenté par chaque tranche et leur accorde une cote (idem pour actions sur marché)</a:t>
            </a:r>
            <a:endParaRPr lang="fr-FR" sz="2000" smtClean="0"/>
          </a:p>
        </p:txBody>
      </p:sp>
      <p:sp>
        <p:nvSpPr>
          <p:cNvPr id="5" name="Rectangle 4"/>
          <p:cNvSpPr/>
          <p:nvPr/>
        </p:nvSpPr>
        <p:spPr>
          <a:xfrm>
            <a:off x="357188" y="3214688"/>
            <a:ext cx="1357312" cy="16430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CA" sz="2800" dirty="0"/>
              <a:t>TAC</a:t>
            </a:r>
            <a:endParaRPr lang="fr-FR" sz="2800" dirty="0"/>
          </a:p>
        </p:txBody>
      </p:sp>
      <p:cxnSp>
        <p:nvCxnSpPr>
          <p:cNvPr id="7" name="Connecteur droit 6"/>
          <p:cNvCxnSpPr/>
          <p:nvPr/>
        </p:nvCxnSpPr>
        <p:spPr>
          <a:xfrm>
            <a:off x="1857375" y="4071938"/>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500856" y="4214019"/>
            <a:ext cx="3286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143125" y="4071938"/>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143125" y="25717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143125" y="5857875"/>
            <a:ext cx="285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428875" y="2214563"/>
            <a:ext cx="2160588"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fr-CA" sz="1600" dirty="0"/>
              <a:t>Tranche Senior (75%)</a:t>
            </a:r>
          </a:p>
          <a:p>
            <a:pPr fontAlgn="auto">
              <a:spcBef>
                <a:spcPts val="0"/>
              </a:spcBef>
              <a:spcAft>
                <a:spcPts val="0"/>
              </a:spcAft>
              <a:defRPr/>
            </a:pPr>
            <a:r>
              <a:rPr lang="fr-CA" sz="1600" dirty="0"/>
              <a:t>Cote AAA </a:t>
            </a:r>
          </a:p>
          <a:p>
            <a:pPr fontAlgn="auto">
              <a:spcBef>
                <a:spcPts val="0"/>
              </a:spcBef>
              <a:spcAft>
                <a:spcPts val="0"/>
              </a:spcAft>
              <a:defRPr/>
            </a:pPr>
            <a:r>
              <a:rPr lang="fr-CA" sz="1600" dirty="0"/>
              <a:t>Rendement 6 %</a:t>
            </a:r>
            <a:endParaRPr lang="fr-FR" sz="1600" dirty="0"/>
          </a:p>
        </p:txBody>
      </p:sp>
      <p:sp>
        <p:nvSpPr>
          <p:cNvPr id="17" name="Rectangle 16"/>
          <p:cNvSpPr/>
          <p:nvPr/>
        </p:nvSpPr>
        <p:spPr>
          <a:xfrm>
            <a:off x="2428875" y="3714750"/>
            <a:ext cx="2160588"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fr-CA" sz="1500" dirty="0">
                <a:solidFill>
                  <a:prstClr val="black"/>
                </a:solidFill>
              </a:rPr>
              <a:t>Tranche Mezzanine(20%)</a:t>
            </a:r>
          </a:p>
          <a:p>
            <a:pPr fontAlgn="auto">
              <a:spcBef>
                <a:spcPts val="0"/>
              </a:spcBef>
              <a:spcAft>
                <a:spcPts val="0"/>
              </a:spcAft>
              <a:defRPr/>
            </a:pPr>
            <a:r>
              <a:rPr lang="fr-CA" sz="1500" dirty="0">
                <a:solidFill>
                  <a:prstClr val="black"/>
                </a:solidFill>
              </a:rPr>
              <a:t>Cote BBB</a:t>
            </a:r>
          </a:p>
          <a:p>
            <a:pPr fontAlgn="auto">
              <a:spcBef>
                <a:spcPts val="0"/>
              </a:spcBef>
              <a:spcAft>
                <a:spcPts val="0"/>
              </a:spcAft>
              <a:defRPr/>
            </a:pPr>
            <a:r>
              <a:rPr lang="fr-CA" sz="1500" dirty="0">
                <a:solidFill>
                  <a:prstClr val="black"/>
                </a:solidFill>
              </a:rPr>
              <a:t>Rendement 10 %</a:t>
            </a:r>
            <a:endParaRPr lang="fr-FR" sz="1500" dirty="0">
              <a:solidFill>
                <a:prstClr val="black"/>
              </a:solidFill>
            </a:endParaRPr>
          </a:p>
        </p:txBody>
      </p:sp>
      <p:sp>
        <p:nvSpPr>
          <p:cNvPr id="18" name="Rectangle 17"/>
          <p:cNvSpPr/>
          <p:nvPr/>
        </p:nvSpPr>
        <p:spPr>
          <a:xfrm>
            <a:off x="2428875" y="5572125"/>
            <a:ext cx="2160588"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fr-CA" sz="1600" dirty="0">
                <a:solidFill>
                  <a:prstClr val="black"/>
                </a:solidFill>
              </a:rPr>
              <a:t>Tranche </a:t>
            </a:r>
            <a:r>
              <a:rPr lang="fr-CA" sz="1600" dirty="0" err="1">
                <a:solidFill>
                  <a:prstClr val="black"/>
                </a:solidFill>
              </a:rPr>
              <a:t>Equity</a:t>
            </a:r>
            <a:r>
              <a:rPr lang="fr-CA" sz="1600" dirty="0">
                <a:solidFill>
                  <a:prstClr val="black"/>
                </a:solidFill>
              </a:rPr>
              <a:t> (5%)</a:t>
            </a:r>
          </a:p>
          <a:p>
            <a:pPr fontAlgn="auto">
              <a:spcBef>
                <a:spcPts val="0"/>
              </a:spcBef>
              <a:spcAft>
                <a:spcPts val="0"/>
              </a:spcAft>
              <a:defRPr/>
            </a:pPr>
            <a:r>
              <a:rPr lang="fr-CA" sz="1600" dirty="0">
                <a:solidFill>
                  <a:prstClr val="black"/>
                </a:solidFill>
              </a:rPr>
              <a:t>Non cotée</a:t>
            </a:r>
          </a:p>
          <a:p>
            <a:pPr fontAlgn="auto">
              <a:spcBef>
                <a:spcPts val="0"/>
              </a:spcBef>
              <a:spcAft>
                <a:spcPts val="0"/>
              </a:spcAft>
              <a:defRPr/>
            </a:pPr>
            <a:r>
              <a:rPr lang="fr-CA" sz="1600" dirty="0">
                <a:solidFill>
                  <a:prstClr val="black"/>
                </a:solidFill>
              </a:rPr>
              <a:t>Rendement 30 %</a:t>
            </a:r>
            <a:endParaRPr lang="fr-FR" sz="1600" dirty="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pPr eaLnBrk="1" hangingPunct="1"/>
            <a:r>
              <a:rPr lang="fr-CA" sz="2000" smtClean="0"/>
              <a:t>Les tranches de TAC sont vendus ou récupérées et servent de collatéraux à la vente de </a:t>
            </a:r>
            <a:r>
              <a:rPr lang="fr-CA" sz="2000" smtClean="0">
                <a:solidFill>
                  <a:srgbClr val="FF0000"/>
                </a:solidFill>
              </a:rPr>
              <a:t>Papier Commercial Adossé à des Actifs (PCAA)</a:t>
            </a:r>
            <a:r>
              <a:rPr lang="fr-CA" sz="2000" smtClean="0"/>
              <a:t> sur le marché</a:t>
            </a:r>
            <a:endParaRPr lang="fr-FR" sz="2000" smtClean="0"/>
          </a:p>
        </p:txBody>
      </p:sp>
      <p:sp>
        <p:nvSpPr>
          <p:cNvPr id="3" name="Espace réservé du contenu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endParaRPr lang="fr-CA" dirty="0" smtClean="0"/>
          </a:p>
          <a:p>
            <a:pPr eaLnBrk="1" fontAlgn="auto" hangingPunct="1">
              <a:spcAft>
                <a:spcPts val="0"/>
              </a:spcAft>
              <a:buFont typeface="Arial" pitchFamily="34" charset="0"/>
              <a:buChar char="•"/>
              <a:defRPr/>
            </a:pPr>
            <a:endParaRPr lang="fr-CA" dirty="0" smtClean="0"/>
          </a:p>
          <a:p>
            <a:pPr eaLnBrk="1" fontAlgn="auto" hangingPunct="1">
              <a:spcAft>
                <a:spcPts val="0"/>
              </a:spcAft>
              <a:buFont typeface="Arial" pitchFamily="34" charset="0"/>
              <a:buChar char="•"/>
              <a:defRPr/>
            </a:pPr>
            <a:endParaRPr lang="fr-FR" dirty="0"/>
          </a:p>
        </p:txBody>
      </p:sp>
      <p:sp>
        <p:nvSpPr>
          <p:cNvPr id="4" name="Espace réservé du contenu 3"/>
          <p:cNvSpPr>
            <a:spLocks noGrp="1"/>
          </p:cNvSpPr>
          <p:nvPr>
            <p:ph sz="half" idx="2"/>
          </p:nvPr>
        </p:nvSpPr>
        <p:spPr>
          <a:xfrm>
            <a:off x="4648200" y="1600200"/>
            <a:ext cx="4038600" cy="4829175"/>
          </a:xfrm>
        </p:spPr>
        <p:txBody>
          <a:bodyPr>
            <a:normAutofit/>
          </a:bodyPr>
          <a:lstStyle/>
          <a:p>
            <a:pPr eaLnBrk="1" hangingPunct="1">
              <a:lnSpc>
                <a:spcPct val="90000"/>
              </a:lnSpc>
            </a:pPr>
            <a:endParaRPr lang="fr-CA" sz="1900" smtClean="0"/>
          </a:p>
          <a:p>
            <a:pPr eaLnBrk="1" hangingPunct="1">
              <a:lnSpc>
                <a:spcPct val="90000"/>
              </a:lnSpc>
              <a:buFont typeface="Symbol" pitchFamily="18" charset="2"/>
              <a:buChar char=""/>
            </a:pPr>
            <a:r>
              <a:rPr lang="fr-CA" sz="1900" smtClean="0"/>
              <a:t>Les tranches senior sont </a:t>
            </a:r>
            <a:r>
              <a:rPr lang="fr-CA" sz="1900" smtClean="0">
                <a:solidFill>
                  <a:srgbClr val="FF0000"/>
                </a:solidFill>
              </a:rPr>
              <a:t>récupérées par la banque</a:t>
            </a:r>
            <a:r>
              <a:rPr lang="fr-CA" sz="1900" smtClean="0"/>
              <a:t> ou des fonds privés.</a:t>
            </a:r>
          </a:p>
          <a:p>
            <a:pPr eaLnBrk="1" hangingPunct="1">
              <a:lnSpc>
                <a:spcPct val="90000"/>
              </a:lnSpc>
              <a:buFont typeface="Symbol" pitchFamily="18" charset="2"/>
              <a:buChar char=""/>
            </a:pPr>
            <a:endParaRPr lang="fr-CA" sz="1900" smtClean="0"/>
          </a:p>
          <a:p>
            <a:pPr eaLnBrk="1" hangingPunct="1">
              <a:lnSpc>
                <a:spcPct val="90000"/>
              </a:lnSpc>
              <a:buFont typeface="Symbol" pitchFamily="18" charset="2"/>
              <a:buChar char=""/>
            </a:pPr>
            <a:endParaRPr lang="fr-CA" sz="1900" smtClean="0"/>
          </a:p>
          <a:p>
            <a:pPr eaLnBrk="1" hangingPunct="1">
              <a:lnSpc>
                <a:spcPct val="90000"/>
              </a:lnSpc>
              <a:buFont typeface="Symbol" pitchFamily="18" charset="2"/>
              <a:buChar char=""/>
            </a:pPr>
            <a:r>
              <a:rPr lang="fr-CA" sz="1900" smtClean="0"/>
              <a:t>Les tranches mezzanines sont retitrisées, ont parle alors de </a:t>
            </a:r>
            <a:r>
              <a:rPr lang="fr-CA" sz="1900" smtClean="0">
                <a:solidFill>
                  <a:srgbClr val="FF0000"/>
                </a:solidFill>
              </a:rPr>
              <a:t>TAC synthétiques</a:t>
            </a:r>
            <a:r>
              <a:rPr lang="fr-CA" sz="1900" smtClean="0"/>
              <a:t> ou de « </a:t>
            </a:r>
            <a:r>
              <a:rPr lang="fr-FR" sz="1900" smtClean="0"/>
              <a:t> Collateralized debt obligation » (</a:t>
            </a:r>
            <a:r>
              <a:rPr lang="fr-FR" sz="1900" smtClean="0">
                <a:solidFill>
                  <a:srgbClr val="FF0000"/>
                </a:solidFill>
              </a:rPr>
              <a:t>CDO</a:t>
            </a:r>
            <a:r>
              <a:rPr lang="fr-FR" sz="1900" smtClean="0"/>
              <a:t>)</a:t>
            </a:r>
            <a:endParaRPr lang="fr-CA" sz="1900" smtClean="0"/>
          </a:p>
          <a:p>
            <a:pPr eaLnBrk="1" hangingPunct="1">
              <a:lnSpc>
                <a:spcPct val="90000"/>
              </a:lnSpc>
              <a:buFont typeface="Symbol" pitchFamily="18" charset="2"/>
              <a:buChar char=""/>
            </a:pPr>
            <a:endParaRPr lang="fr-CA" sz="1900" smtClean="0"/>
          </a:p>
          <a:p>
            <a:pPr eaLnBrk="1" hangingPunct="1">
              <a:lnSpc>
                <a:spcPct val="90000"/>
              </a:lnSpc>
              <a:buFont typeface="Symbol" pitchFamily="18" charset="2"/>
              <a:buChar char=""/>
            </a:pPr>
            <a:endParaRPr lang="fr-CA" sz="1900" smtClean="0"/>
          </a:p>
          <a:p>
            <a:pPr eaLnBrk="1" hangingPunct="1">
              <a:lnSpc>
                <a:spcPct val="90000"/>
              </a:lnSpc>
              <a:buFont typeface="Symbol" pitchFamily="18" charset="2"/>
              <a:buChar char=""/>
            </a:pPr>
            <a:r>
              <a:rPr lang="fr-CA" sz="1900" smtClean="0"/>
              <a:t>Les tranches equity, très risquées, sont achetées par des fonds spéculatifs, souvent financés par les banques</a:t>
            </a:r>
          </a:p>
        </p:txBody>
      </p:sp>
      <p:cxnSp>
        <p:nvCxnSpPr>
          <p:cNvPr id="7" name="Connecteur droit 6"/>
          <p:cNvCxnSpPr/>
          <p:nvPr/>
        </p:nvCxnSpPr>
        <p:spPr>
          <a:xfrm>
            <a:off x="428625" y="4071938"/>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927894" y="4214019"/>
            <a:ext cx="3286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14375" y="4071938"/>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14375" y="25717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14375" y="5857875"/>
            <a:ext cx="285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00125" y="2214563"/>
            <a:ext cx="2160588"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fr-CA" sz="1600" dirty="0"/>
              <a:t>Tranche Senior (75%)</a:t>
            </a:r>
          </a:p>
          <a:p>
            <a:pPr fontAlgn="auto">
              <a:spcBef>
                <a:spcPts val="0"/>
              </a:spcBef>
              <a:spcAft>
                <a:spcPts val="0"/>
              </a:spcAft>
              <a:defRPr/>
            </a:pPr>
            <a:r>
              <a:rPr lang="fr-CA" sz="1600" dirty="0"/>
              <a:t>Cote AAA </a:t>
            </a:r>
          </a:p>
          <a:p>
            <a:pPr fontAlgn="auto">
              <a:spcBef>
                <a:spcPts val="0"/>
              </a:spcBef>
              <a:spcAft>
                <a:spcPts val="0"/>
              </a:spcAft>
              <a:defRPr/>
            </a:pPr>
            <a:r>
              <a:rPr lang="fr-CA" sz="1600" dirty="0"/>
              <a:t>Rendement 6 %</a:t>
            </a:r>
            <a:endParaRPr lang="fr-FR" sz="1600" dirty="0"/>
          </a:p>
        </p:txBody>
      </p:sp>
      <p:sp>
        <p:nvSpPr>
          <p:cNvPr id="17" name="Rectangle 16"/>
          <p:cNvSpPr/>
          <p:nvPr/>
        </p:nvSpPr>
        <p:spPr>
          <a:xfrm>
            <a:off x="1000125" y="3714750"/>
            <a:ext cx="2160588"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fr-CA" sz="1500" dirty="0">
                <a:solidFill>
                  <a:prstClr val="black"/>
                </a:solidFill>
              </a:rPr>
              <a:t>Tranche Mezzanine(20%)</a:t>
            </a:r>
          </a:p>
          <a:p>
            <a:pPr fontAlgn="auto">
              <a:spcBef>
                <a:spcPts val="0"/>
              </a:spcBef>
              <a:spcAft>
                <a:spcPts val="0"/>
              </a:spcAft>
              <a:defRPr/>
            </a:pPr>
            <a:r>
              <a:rPr lang="fr-CA" sz="1500" dirty="0">
                <a:solidFill>
                  <a:prstClr val="black"/>
                </a:solidFill>
              </a:rPr>
              <a:t>Cote BBB</a:t>
            </a:r>
          </a:p>
          <a:p>
            <a:pPr fontAlgn="auto">
              <a:spcBef>
                <a:spcPts val="0"/>
              </a:spcBef>
              <a:spcAft>
                <a:spcPts val="0"/>
              </a:spcAft>
              <a:defRPr/>
            </a:pPr>
            <a:r>
              <a:rPr lang="fr-CA" sz="1500" dirty="0">
                <a:solidFill>
                  <a:prstClr val="black"/>
                </a:solidFill>
              </a:rPr>
              <a:t>Rendement 10 %</a:t>
            </a:r>
            <a:endParaRPr lang="fr-FR" sz="1500" dirty="0">
              <a:solidFill>
                <a:prstClr val="black"/>
              </a:solidFill>
            </a:endParaRPr>
          </a:p>
        </p:txBody>
      </p:sp>
      <p:sp>
        <p:nvSpPr>
          <p:cNvPr id="18" name="Rectangle 17"/>
          <p:cNvSpPr/>
          <p:nvPr/>
        </p:nvSpPr>
        <p:spPr>
          <a:xfrm>
            <a:off x="1000125" y="5500688"/>
            <a:ext cx="2160588"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fr-CA" sz="1600" dirty="0">
                <a:solidFill>
                  <a:prstClr val="black"/>
                </a:solidFill>
              </a:rPr>
              <a:t>Tranche </a:t>
            </a:r>
            <a:r>
              <a:rPr lang="fr-CA" sz="1600" dirty="0" err="1">
                <a:solidFill>
                  <a:prstClr val="black"/>
                </a:solidFill>
              </a:rPr>
              <a:t>Equity</a:t>
            </a:r>
            <a:r>
              <a:rPr lang="fr-CA" sz="1600" dirty="0">
                <a:solidFill>
                  <a:prstClr val="black"/>
                </a:solidFill>
              </a:rPr>
              <a:t> (5%)</a:t>
            </a:r>
          </a:p>
          <a:p>
            <a:pPr fontAlgn="auto">
              <a:spcBef>
                <a:spcPts val="0"/>
              </a:spcBef>
              <a:spcAft>
                <a:spcPts val="0"/>
              </a:spcAft>
              <a:defRPr/>
            </a:pPr>
            <a:r>
              <a:rPr lang="fr-CA" sz="1600" dirty="0">
                <a:solidFill>
                  <a:prstClr val="black"/>
                </a:solidFill>
              </a:rPr>
              <a:t>Non cotée</a:t>
            </a:r>
          </a:p>
          <a:p>
            <a:pPr fontAlgn="auto">
              <a:spcBef>
                <a:spcPts val="0"/>
              </a:spcBef>
              <a:spcAft>
                <a:spcPts val="0"/>
              </a:spcAft>
              <a:defRPr/>
            </a:pPr>
            <a:r>
              <a:rPr lang="fr-CA" sz="1600" dirty="0">
                <a:solidFill>
                  <a:prstClr val="black"/>
                </a:solidFill>
              </a:rPr>
              <a:t>Rendement 30 %</a:t>
            </a:r>
            <a:endParaRPr lang="fr-FR" sz="1600" dirty="0">
              <a:solidFill>
                <a:prstClr val="black"/>
              </a:solidFill>
            </a:endParaRPr>
          </a:p>
        </p:txBody>
      </p:sp>
      <p:cxnSp>
        <p:nvCxnSpPr>
          <p:cNvPr id="15" name="Connecteur droit 14"/>
          <p:cNvCxnSpPr/>
          <p:nvPr/>
        </p:nvCxnSpPr>
        <p:spPr>
          <a:xfrm flipV="1">
            <a:off x="3143250" y="3571875"/>
            <a:ext cx="539750" cy="539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43250" y="4071938"/>
            <a:ext cx="539750" cy="539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143250" y="4071938"/>
            <a:ext cx="554038" cy="3175"/>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14750" y="3500438"/>
            <a:ext cx="714375" cy="285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CA" dirty="0"/>
              <a:t>AAA</a:t>
            </a:r>
            <a:endParaRPr lang="fr-FR" dirty="0"/>
          </a:p>
        </p:txBody>
      </p:sp>
      <p:sp>
        <p:nvSpPr>
          <p:cNvPr id="24" name="Rectangle 23"/>
          <p:cNvSpPr/>
          <p:nvPr/>
        </p:nvSpPr>
        <p:spPr>
          <a:xfrm>
            <a:off x="3714750" y="3929063"/>
            <a:ext cx="714375" cy="285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CA" dirty="0"/>
              <a:t>BBB</a:t>
            </a:r>
            <a:endParaRPr lang="fr-FR" dirty="0"/>
          </a:p>
        </p:txBody>
      </p:sp>
      <p:sp>
        <p:nvSpPr>
          <p:cNvPr id="25" name="Rectangle 24"/>
          <p:cNvSpPr/>
          <p:nvPr/>
        </p:nvSpPr>
        <p:spPr>
          <a:xfrm>
            <a:off x="3714750" y="4429125"/>
            <a:ext cx="714375" cy="285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CA" dirty="0"/>
              <a:t>NC</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pPr eaLnBrk="1" hangingPunct="1"/>
            <a:r>
              <a:rPr lang="fr-CA" sz="2000" smtClean="0"/>
              <a:t>Schéma réel d’un TAC structuré</a:t>
            </a:r>
            <a:endParaRPr lang="fr-FR" sz="2000" smtClean="0"/>
          </a:p>
        </p:txBody>
      </p:sp>
      <p:sp>
        <p:nvSpPr>
          <p:cNvPr id="26626" name="Espace réservé du contenu 2"/>
          <p:cNvSpPr>
            <a:spLocks noGrp="1"/>
          </p:cNvSpPr>
          <p:nvPr>
            <p:ph idx="1"/>
          </p:nvPr>
        </p:nvSpPr>
        <p:spPr/>
        <p:txBody>
          <a:bodyPr/>
          <a:lstStyle/>
          <a:p>
            <a:pPr eaLnBrk="1" hangingPunct="1">
              <a:buFont typeface="Arial" charset="0"/>
              <a:buNone/>
            </a:pPr>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r>
              <a:rPr lang="fr-CA" sz="1000" smtClean="0">
                <a:solidFill>
                  <a:srgbClr val="000000"/>
                </a:solidFill>
              </a:rPr>
              <a:t>Source: </a:t>
            </a:r>
            <a:r>
              <a:rPr lang="en-US" sz="1000" smtClean="0">
                <a:solidFill>
                  <a:srgbClr val="000000"/>
                </a:solidFill>
              </a:rPr>
              <a:t>Hull, John C., The Credit Crunch of 2007: What Went Wrong, Why, What Lesson Can Be Learned</a:t>
            </a:r>
            <a:r>
              <a:rPr lang="fr-FR" sz="1000" smtClean="0">
                <a:solidFill>
                  <a:srgbClr val="000000"/>
                </a:solidFill>
              </a:rPr>
              <a:t> , ébauche mai 2009, Utoronto, 18 p.</a:t>
            </a:r>
            <a:endParaRPr lang="fr-FR" sz="1000" smtClean="0"/>
          </a:p>
        </p:txBody>
      </p:sp>
      <p:pic>
        <p:nvPicPr>
          <p:cNvPr id="26627" name="Picture 2"/>
          <p:cNvPicPr>
            <a:picLocks noChangeAspect="1" noChangeArrowheads="1"/>
          </p:cNvPicPr>
          <p:nvPr/>
        </p:nvPicPr>
        <p:blipFill>
          <a:blip r:embed="rId2"/>
          <a:srcRect t="17761"/>
          <a:stretch>
            <a:fillRect/>
          </a:stretch>
        </p:blipFill>
        <p:spPr bwMode="auto">
          <a:xfrm>
            <a:off x="2000250" y="1214438"/>
            <a:ext cx="5072063"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pPr eaLnBrk="1" hangingPunct="1"/>
            <a:r>
              <a:rPr lang="fr-CA" sz="2800" smtClean="0"/>
              <a:t>Vue d’ensemble du marché des dérivés de crédit</a:t>
            </a:r>
            <a:br>
              <a:rPr lang="fr-CA" sz="2800" smtClean="0"/>
            </a:br>
            <a:endParaRPr lang="fr-FR" sz="1100" i="1" smtClean="0"/>
          </a:p>
        </p:txBody>
      </p:sp>
      <p:sp>
        <p:nvSpPr>
          <p:cNvPr id="27650" name="Espace réservé du contenu 4"/>
          <p:cNvSpPr>
            <a:spLocks noGrp="1"/>
          </p:cNvSpPr>
          <p:nvPr>
            <p:ph idx="1"/>
          </p:nvPr>
        </p:nvSpPr>
        <p:spPr/>
        <p:txBody>
          <a:bodyPr/>
          <a:lstStyle/>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r>
              <a:rPr lang="fr-CA" sz="800" smtClean="0"/>
              <a:t>Source: Tiré de </a:t>
            </a:r>
            <a:r>
              <a:rPr lang="fr-FR" sz="1000" i="1" smtClean="0"/>
              <a:t>Ubris et crédit: économie politique de la crise de liquidité des marchés nord-américains, conférence d’Éric Pineault à l’UQAM, le 4 octobre 2007</a:t>
            </a:r>
            <a:endParaRPr lang="fr-FR" sz="1000" smtClean="0"/>
          </a:p>
        </p:txBody>
      </p:sp>
      <p:sp>
        <p:nvSpPr>
          <p:cNvPr id="27651" name="Text Box 4"/>
          <p:cNvSpPr txBox="1">
            <a:spLocks noChangeArrowheads="1"/>
          </p:cNvSpPr>
          <p:nvPr/>
        </p:nvSpPr>
        <p:spPr bwMode="auto">
          <a:xfrm>
            <a:off x="304800" y="4953000"/>
            <a:ext cx="1285875" cy="457200"/>
          </a:xfrm>
          <a:prstGeom prst="rect">
            <a:avLst/>
          </a:prstGeom>
          <a:noFill/>
          <a:ln w="9525">
            <a:noFill/>
            <a:miter lim="800000"/>
            <a:headEnd/>
            <a:tailEnd/>
          </a:ln>
        </p:spPr>
        <p:txBody>
          <a:bodyPr wrap="none">
            <a:spAutoFit/>
          </a:bodyPr>
          <a:lstStyle/>
          <a:p>
            <a:r>
              <a:rPr lang="fr-FR">
                <a:latin typeface="Calibri" pitchFamily="34" charset="0"/>
              </a:rPr>
              <a:t>débiteur</a:t>
            </a:r>
          </a:p>
        </p:txBody>
      </p:sp>
      <p:sp>
        <p:nvSpPr>
          <p:cNvPr id="27652" name="Text Box 6"/>
          <p:cNvSpPr txBox="1">
            <a:spLocks noChangeArrowheads="1"/>
          </p:cNvSpPr>
          <p:nvPr/>
        </p:nvSpPr>
        <p:spPr bwMode="auto">
          <a:xfrm>
            <a:off x="1981200" y="4953000"/>
            <a:ext cx="1438275" cy="457200"/>
          </a:xfrm>
          <a:prstGeom prst="rect">
            <a:avLst/>
          </a:prstGeom>
          <a:noFill/>
          <a:ln w="9525">
            <a:noFill/>
            <a:miter lim="800000"/>
            <a:headEnd/>
            <a:tailEnd/>
          </a:ln>
        </p:spPr>
        <p:txBody>
          <a:bodyPr wrap="none">
            <a:spAutoFit/>
          </a:bodyPr>
          <a:lstStyle/>
          <a:p>
            <a:r>
              <a:rPr lang="fr-FR">
                <a:latin typeface="Calibri" pitchFamily="34" charset="0"/>
              </a:rPr>
              <a:t>créancier</a:t>
            </a:r>
          </a:p>
        </p:txBody>
      </p:sp>
      <p:sp>
        <p:nvSpPr>
          <p:cNvPr id="27653" name="Text Box 7"/>
          <p:cNvSpPr txBox="1">
            <a:spLocks noChangeArrowheads="1"/>
          </p:cNvSpPr>
          <p:nvPr/>
        </p:nvSpPr>
        <p:spPr bwMode="auto">
          <a:xfrm>
            <a:off x="1295400" y="3886200"/>
            <a:ext cx="1268413" cy="822325"/>
          </a:xfrm>
          <a:prstGeom prst="rect">
            <a:avLst/>
          </a:prstGeom>
          <a:noFill/>
          <a:ln w="9525">
            <a:noFill/>
            <a:miter lim="800000"/>
            <a:headEnd/>
            <a:tailEnd/>
          </a:ln>
        </p:spPr>
        <p:txBody>
          <a:bodyPr wrap="none">
            <a:spAutoFit/>
          </a:bodyPr>
          <a:lstStyle/>
          <a:p>
            <a:r>
              <a:rPr lang="fr-FR">
                <a:latin typeface="Calibri" pitchFamily="34" charset="0"/>
              </a:rPr>
              <a:t>Actif</a:t>
            </a:r>
          </a:p>
          <a:p>
            <a:r>
              <a:rPr lang="fr-FR">
                <a:latin typeface="Calibri" pitchFamily="34" charset="0"/>
              </a:rPr>
              <a:t>créance</a:t>
            </a:r>
          </a:p>
        </p:txBody>
      </p:sp>
      <p:sp>
        <p:nvSpPr>
          <p:cNvPr id="27654" name="Line 10"/>
          <p:cNvSpPr>
            <a:spLocks noChangeShapeType="1"/>
          </p:cNvSpPr>
          <p:nvPr/>
        </p:nvSpPr>
        <p:spPr bwMode="auto">
          <a:xfrm flipV="1">
            <a:off x="914400" y="4419600"/>
            <a:ext cx="457200" cy="533400"/>
          </a:xfrm>
          <a:prstGeom prst="line">
            <a:avLst/>
          </a:prstGeom>
          <a:noFill/>
          <a:ln w="9525">
            <a:solidFill>
              <a:schemeClr val="tx1"/>
            </a:solidFill>
            <a:round/>
            <a:headEnd/>
            <a:tailEnd type="triangle" w="med" len="med"/>
          </a:ln>
        </p:spPr>
        <p:txBody>
          <a:bodyPr wrap="none" anchor="ctr"/>
          <a:lstStyle/>
          <a:p>
            <a:endParaRPr lang="en-US"/>
          </a:p>
        </p:txBody>
      </p:sp>
      <p:sp>
        <p:nvSpPr>
          <p:cNvPr id="27655" name="Line 11"/>
          <p:cNvSpPr>
            <a:spLocks noChangeShapeType="1"/>
          </p:cNvSpPr>
          <p:nvPr/>
        </p:nvSpPr>
        <p:spPr bwMode="auto">
          <a:xfrm>
            <a:off x="2514600" y="4648200"/>
            <a:ext cx="381000" cy="381000"/>
          </a:xfrm>
          <a:prstGeom prst="line">
            <a:avLst/>
          </a:prstGeom>
          <a:noFill/>
          <a:ln w="9525">
            <a:solidFill>
              <a:schemeClr val="tx1"/>
            </a:solidFill>
            <a:round/>
            <a:headEnd/>
            <a:tailEnd type="triangle" w="med" len="med"/>
          </a:ln>
        </p:spPr>
        <p:txBody>
          <a:bodyPr wrap="none" anchor="ctr"/>
          <a:lstStyle/>
          <a:p>
            <a:endParaRPr lang="en-US"/>
          </a:p>
        </p:txBody>
      </p:sp>
      <p:sp>
        <p:nvSpPr>
          <p:cNvPr id="27656" name="Line 12"/>
          <p:cNvSpPr>
            <a:spLocks noChangeShapeType="1"/>
          </p:cNvSpPr>
          <p:nvPr/>
        </p:nvSpPr>
        <p:spPr bwMode="auto">
          <a:xfrm flipH="1">
            <a:off x="1524000" y="5257800"/>
            <a:ext cx="457200" cy="0"/>
          </a:xfrm>
          <a:prstGeom prst="line">
            <a:avLst/>
          </a:prstGeom>
          <a:noFill/>
          <a:ln w="9525">
            <a:solidFill>
              <a:schemeClr val="tx1"/>
            </a:solidFill>
            <a:round/>
            <a:headEnd/>
            <a:tailEnd type="triangle" w="med" len="med"/>
          </a:ln>
        </p:spPr>
        <p:txBody>
          <a:bodyPr wrap="none" anchor="ctr"/>
          <a:lstStyle/>
          <a:p>
            <a:endParaRPr lang="en-US"/>
          </a:p>
        </p:txBody>
      </p:sp>
      <p:sp>
        <p:nvSpPr>
          <p:cNvPr id="27657" name="Text Box 13"/>
          <p:cNvSpPr txBox="1">
            <a:spLocks noChangeArrowheads="1"/>
          </p:cNvSpPr>
          <p:nvPr/>
        </p:nvSpPr>
        <p:spPr bwMode="auto">
          <a:xfrm>
            <a:off x="1524000" y="5410200"/>
            <a:ext cx="709613" cy="457200"/>
          </a:xfrm>
          <a:prstGeom prst="rect">
            <a:avLst/>
          </a:prstGeom>
          <a:noFill/>
          <a:ln w="9525">
            <a:noFill/>
            <a:miter lim="800000"/>
            <a:headEnd/>
            <a:tailEnd/>
          </a:ln>
        </p:spPr>
        <p:txBody>
          <a:bodyPr wrap="none">
            <a:spAutoFit/>
          </a:bodyPr>
          <a:lstStyle/>
          <a:p>
            <a:r>
              <a:rPr lang="fr-FR">
                <a:latin typeface="Calibri" pitchFamily="34" charset="0"/>
              </a:rPr>
              <a:t>pr</a:t>
            </a:r>
            <a:r>
              <a:rPr lang="fr-FR" altLang="ja-JP">
                <a:latin typeface="Calibri" pitchFamily="34" charset="0"/>
                <a:cs typeface="ＭＳ Ｐゴシック"/>
              </a:rPr>
              <a:t>êt</a:t>
            </a:r>
            <a:endParaRPr lang="fr-FR">
              <a:latin typeface="Calibri" pitchFamily="34" charset="0"/>
            </a:endParaRPr>
          </a:p>
        </p:txBody>
      </p:sp>
      <p:sp>
        <p:nvSpPr>
          <p:cNvPr id="27658" name="Text Box 14"/>
          <p:cNvSpPr txBox="1">
            <a:spLocks noChangeArrowheads="1"/>
          </p:cNvSpPr>
          <p:nvPr/>
        </p:nvSpPr>
        <p:spPr bwMode="auto">
          <a:xfrm>
            <a:off x="2438400" y="5410200"/>
            <a:ext cx="1447800" cy="457200"/>
          </a:xfrm>
          <a:prstGeom prst="rect">
            <a:avLst/>
          </a:prstGeom>
          <a:noFill/>
          <a:ln w="9525">
            <a:noFill/>
            <a:miter lim="800000"/>
            <a:headEnd/>
            <a:tailEnd/>
          </a:ln>
        </p:spPr>
        <p:txBody>
          <a:bodyPr>
            <a:spAutoFit/>
          </a:bodyPr>
          <a:lstStyle/>
          <a:p>
            <a:pPr>
              <a:spcBef>
                <a:spcPct val="50000"/>
              </a:spcBef>
            </a:pPr>
            <a:r>
              <a:rPr lang="fr-FR">
                <a:latin typeface="Calibri" pitchFamily="34" charset="0"/>
              </a:rPr>
              <a:t>(Banque)</a:t>
            </a:r>
          </a:p>
        </p:txBody>
      </p:sp>
      <p:sp>
        <p:nvSpPr>
          <p:cNvPr id="27659" name="Text Box 15"/>
          <p:cNvSpPr txBox="1">
            <a:spLocks noChangeArrowheads="1"/>
          </p:cNvSpPr>
          <p:nvPr/>
        </p:nvSpPr>
        <p:spPr bwMode="auto">
          <a:xfrm>
            <a:off x="5105400" y="5257800"/>
            <a:ext cx="982663" cy="646113"/>
          </a:xfrm>
          <a:prstGeom prst="rect">
            <a:avLst/>
          </a:prstGeom>
          <a:noFill/>
          <a:ln w="9525">
            <a:noFill/>
            <a:miter lim="800000"/>
            <a:headEnd/>
            <a:tailEnd/>
          </a:ln>
        </p:spPr>
        <p:txBody>
          <a:bodyPr wrap="none">
            <a:spAutoFit/>
          </a:bodyPr>
          <a:lstStyle/>
          <a:p>
            <a:r>
              <a:rPr lang="fr-FR">
                <a:latin typeface="Calibri" pitchFamily="34" charset="0"/>
              </a:rPr>
              <a:t>Véhicule</a:t>
            </a:r>
          </a:p>
          <a:p>
            <a:r>
              <a:rPr lang="fr-FR">
                <a:latin typeface="Calibri" pitchFamily="34" charset="0"/>
              </a:rPr>
              <a:t>(trust)</a:t>
            </a:r>
          </a:p>
        </p:txBody>
      </p:sp>
      <p:sp>
        <p:nvSpPr>
          <p:cNvPr id="27660" name="Line 16"/>
          <p:cNvSpPr>
            <a:spLocks noChangeShapeType="1"/>
          </p:cNvSpPr>
          <p:nvPr/>
        </p:nvSpPr>
        <p:spPr bwMode="auto">
          <a:xfrm>
            <a:off x="2133600" y="4191000"/>
            <a:ext cx="4038600" cy="838200"/>
          </a:xfrm>
          <a:prstGeom prst="line">
            <a:avLst/>
          </a:prstGeom>
          <a:noFill/>
          <a:ln w="57150" cmpd="thickThin">
            <a:solidFill>
              <a:srgbClr val="FF0000"/>
            </a:solidFill>
            <a:round/>
            <a:headEnd/>
            <a:tailEnd type="triangle" w="med" len="med"/>
          </a:ln>
        </p:spPr>
        <p:txBody>
          <a:bodyPr wrap="none" anchor="ctr"/>
          <a:lstStyle/>
          <a:p>
            <a:endParaRPr lang="en-US"/>
          </a:p>
        </p:txBody>
      </p:sp>
      <p:sp>
        <p:nvSpPr>
          <p:cNvPr id="27661" name="Text Box 17"/>
          <p:cNvSpPr txBox="1">
            <a:spLocks noChangeArrowheads="1"/>
          </p:cNvSpPr>
          <p:nvPr/>
        </p:nvSpPr>
        <p:spPr bwMode="auto">
          <a:xfrm>
            <a:off x="3124200" y="3352800"/>
            <a:ext cx="1730375" cy="1631950"/>
          </a:xfrm>
          <a:prstGeom prst="rect">
            <a:avLst/>
          </a:prstGeom>
          <a:solidFill>
            <a:schemeClr val="bg1"/>
          </a:solidFill>
          <a:ln w="9525">
            <a:noFill/>
            <a:miter lim="800000"/>
            <a:headEnd/>
            <a:tailEnd/>
          </a:ln>
        </p:spPr>
        <p:txBody>
          <a:bodyPr>
            <a:spAutoFit/>
          </a:bodyPr>
          <a:lstStyle/>
          <a:p>
            <a:pPr>
              <a:spcBef>
                <a:spcPct val="50000"/>
              </a:spcBef>
            </a:pPr>
            <a:r>
              <a:rPr lang="fr-FR" sz="2000">
                <a:solidFill>
                  <a:srgbClr val="FF0000"/>
                </a:solidFill>
                <a:latin typeface="Calibri" pitchFamily="34" charset="0"/>
              </a:rPr>
              <a:t>Achat du flux de revenus et/ou du risque de défaut</a:t>
            </a:r>
          </a:p>
        </p:txBody>
      </p:sp>
      <p:sp>
        <p:nvSpPr>
          <p:cNvPr id="27662" name="Text Box 18"/>
          <p:cNvSpPr txBox="1">
            <a:spLocks noChangeArrowheads="1"/>
          </p:cNvSpPr>
          <p:nvPr/>
        </p:nvSpPr>
        <p:spPr bwMode="auto">
          <a:xfrm>
            <a:off x="288925" y="5305425"/>
            <a:ext cx="1217613" cy="457200"/>
          </a:xfrm>
          <a:prstGeom prst="rect">
            <a:avLst/>
          </a:prstGeom>
          <a:noFill/>
          <a:ln w="9525">
            <a:noFill/>
            <a:miter lim="800000"/>
            <a:headEnd/>
            <a:tailEnd/>
          </a:ln>
        </p:spPr>
        <p:txBody>
          <a:bodyPr wrap="none">
            <a:spAutoFit/>
          </a:bodyPr>
          <a:lstStyle/>
          <a:p>
            <a:r>
              <a:rPr lang="fr-FR">
                <a:latin typeface="Calibri" pitchFamily="34" charset="0"/>
              </a:rPr>
              <a:t>individu</a:t>
            </a:r>
          </a:p>
        </p:txBody>
      </p:sp>
      <p:sp>
        <p:nvSpPr>
          <p:cNvPr id="27663" name="Oval 19"/>
          <p:cNvSpPr>
            <a:spLocks noChangeArrowheads="1"/>
          </p:cNvSpPr>
          <p:nvPr/>
        </p:nvSpPr>
        <p:spPr bwMode="auto">
          <a:xfrm>
            <a:off x="6248400" y="4038600"/>
            <a:ext cx="2438400" cy="2105025"/>
          </a:xfrm>
          <a:prstGeom prst="ellipse">
            <a:avLst/>
          </a:prstGeom>
          <a:solidFill>
            <a:srgbClr val="92D050"/>
          </a:solidFill>
          <a:ln w="9525">
            <a:solidFill>
              <a:schemeClr val="tx1"/>
            </a:solidFill>
            <a:round/>
            <a:headEnd/>
            <a:tailEnd/>
          </a:ln>
        </p:spPr>
        <p:txBody>
          <a:bodyPr wrap="none" anchor="ctr"/>
          <a:lstStyle/>
          <a:p>
            <a:pPr algn="ctr"/>
            <a:r>
              <a:rPr lang="fr-FR">
                <a:latin typeface="Calibri" pitchFamily="34" charset="0"/>
              </a:rPr>
              <a:t>Pool de créances:</a:t>
            </a:r>
          </a:p>
          <a:p>
            <a:pPr algn="ctr"/>
            <a:r>
              <a:rPr lang="fr-FR">
                <a:latin typeface="Calibri" pitchFamily="34" charset="0"/>
              </a:rPr>
              <a:t>Déstructuration</a:t>
            </a:r>
          </a:p>
          <a:p>
            <a:pPr algn="ctr"/>
            <a:r>
              <a:rPr lang="fr-FR">
                <a:latin typeface="Calibri" pitchFamily="34" charset="0"/>
              </a:rPr>
              <a:t>restructuration</a:t>
            </a:r>
          </a:p>
          <a:p>
            <a:pPr algn="ctr"/>
            <a:r>
              <a:rPr lang="fr-FR">
                <a:latin typeface="Calibri" pitchFamily="34" charset="0"/>
              </a:rPr>
              <a:t>en tranches</a:t>
            </a:r>
          </a:p>
          <a:p>
            <a:pPr algn="ctr"/>
            <a:endParaRPr lang="fr-FR">
              <a:latin typeface="Calibri" pitchFamily="34" charset="0"/>
            </a:endParaRPr>
          </a:p>
        </p:txBody>
      </p:sp>
      <p:sp>
        <p:nvSpPr>
          <p:cNvPr id="27664" name="AutoShape 21"/>
          <p:cNvSpPr>
            <a:spLocks noChangeArrowheads="1"/>
          </p:cNvSpPr>
          <p:nvPr/>
        </p:nvSpPr>
        <p:spPr bwMode="auto">
          <a:xfrm>
            <a:off x="4267200" y="2057400"/>
            <a:ext cx="2819400" cy="1371600"/>
          </a:xfrm>
          <a:prstGeom prst="flowChartMerge">
            <a:avLst/>
          </a:prstGeom>
          <a:solidFill>
            <a:srgbClr val="FFC000"/>
          </a:solidFill>
          <a:ln w="9525">
            <a:solidFill>
              <a:schemeClr val="tx1"/>
            </a:solidFill>
            <a:miter lim="800000"/>
            <a:headEnd/>
            <a:tailEnd/>
          </a:ln>
        </p:spPr>
        <p:txBody>
          <a:bodyPr wrap="none" anchor="ctr"/>
          <a:lstStyle/>
          <a:p>
            <a:pPr algn="ctr"/>
            <a:endParaRPr lang="fr-FR">
              <a:latin typeface="Calibri" pitchFamily="34" charset="0"/>
            </a:endParaRPr>
          </a:p>
          <a:p>
            <a:pPr algn="ctr"/>
            <a:r>
              <a:rPr lang="fr-FR">
                <a:latin typeface="Calibri" pitchFamily="34" charset="0"/>
              </a:rPr>
              <a:t>Portefeuille </a:t>
            </a:r>
          </a:p>
          <a:p>
            <a:pPr algn="ctr"/>
            <a:r>
              <a:rPr lang="fr-FR">
                <a:latin typeface="Calibri" pitchFamily="34" charset="0"/>
              </a:rPr>
              <a:t>de titres</a:t>
            </a:r>
          </a:p>
          <a:p>
            <a:pPr algn="ctr"/>
            <a:r>
              <a:rPr lang="fr-FR">
                <a:latin typeface="Calibri" pitchFamily="34" charset="0"/>
              </a:rPr>
              <a:t>PCAA</a:t>
            </a:r>
          </a:p>
        </p:txBody>
      </p:sp>
      <p:cxnSp>
        <p:nvCxnSpPr>
          <p:cNvPr id="27665" name="AutoShape 23"/>
          <p:cNvCxnSpPr>
            <a:cxnSpLocks noChangeShapeType="1"/>
            <a:stCxn id="27663" idx="0"/>
            <a:endCxn id="27664" idx="3"/>
          </p:cNvCxnSpPr>
          <p:nvPr/>
        </p:nvCxnSpPr>
        <p:spPr bwMode="auto">
          <a:xfrm rot="16200000" flipV="1">
            <a:off x="6276975" y="2847975"/>
            <a:ext cx="1295400" cy="1085850"/>
          </a:xfrm>
          <a:prstGeom prst="curvedConnector2">
            <a:avLst/>
          </a:prstGeom>
          <a:noFill/>
          <a:ln w="57150" cmpd="thickThin">
            <a:solidFill>
              <a:srgbClr val="FF0000"/>
            </a:solidFill>
            <a:round/>
            <a:headEnd/>
            <a:tailEnd type="triangle" w="med" len="med"/>
          </a:ln>
        </p:spPr>
      </p:cxnSp>
      <p:sp>
        <p:nvSpPr>
          <p:cNvPr id="27666" name="AutoShape 24"/>
          <p:cNvSpPr>
            <a:spLocks noChangeArrowheads="1"/>
          </p:cNvSpPr>
          <p:nvPr/>
        </p:nvSpPr>
        <p:spPr bwMode="auto">
          <a:xfrm>
            <a:off x="1524000" y="1524000"/>
            <a:ext cx="1981200" cy="1295400"/>
          </a:xfrm>
          <a:prstGeom prst="flowChartDelay">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7667" name="Text Box 25"/>
          <p:cNvSpPr txBox="1">
            <a:spLocks noChangeArrowheads="1"/>
          </p:cNvSpPr>
          <p:nvPr/>
        </p:nvSpPr>
        <p:spPr bwMode="auto">
          <a:xfrm>
            <a:off x="1524000" y="1524000"/>
            <a:ext cx="1905000" cy="923925"/>
          </a:xfrm>
          <a:prstGeom prst="rect">
            <a:avLst/>
          </a:prstGeom>
          <a:noFill/>
          <a:ln w="9525">
            <a:noFill/>
            <a:miter lim="800000"/>
            <a:headEnd/>
            <a:tailEnd/>
          </a:ln>
        </p:spPr>
        <p:txBody>
          <a:bodyPr anchor="ctr">
            <a:spAutoFit/>
          </a:bodyPr>
          <a:lstStyle/>
          <a:p>
            <a:pPr algn="ctr">
              <a:spcBef>
                <a:spcPct val="50000"/>
              </a:spcBef>
            </a:pPr>
            <a:r>
              <a:rPr lang="fr-FR">
                <a:latin typeface="Calibri" pitchFamily="34" charset="0"/>
              </a:rPr>
              <a:t>Marché monétaire et obligataire</a:t>
            </a:r>
          </a:p>
        </p:txBody>
      </p:sp>
      <p:cxnSp>
        <p:nvCxnSpPr>
          <p:cNvPr id="27668" name="AutoShape 26"/>
          <p:cNvCxnSpPr>
            <a:cxnSpLocks noChangeShapeType="1"/>
            <a:stCxn id="27664" idx="1"/>
            <a:endCxn id="27666" idx="3"/>
          </p:cNvCxnSpPr>
          <p:nvPr/>
        </p:nvCxnSpPr>
        <p:spPr bwMode="auto">
          <a:xfrm flipH="1" flipV="1">
            <a:off x="3505200" y="2171700"/>
            <a:ext cx="1466850" cy="571500"/>
          </a:xfrm>
          <a:prstGeom prst="straightConnector1">
            <a:avLst/>
          </a:prstGeom>
          <a:noFill/>
          <a:ln w="57150" cmpd="thickThin">
            <a:solidFill>
              <a:srgbClr val="FF0000"/>
            </a:solidFill>
            <a:round/>
            <a:headEnd/>
            <a:tailEnd type="triangle" w="med" len="med"/>
          </a:ln>
        </p:spPr>
      </p:cxnSp>
      <p:sp>
        <p:nvSpPr>
          <p:cNvPr id="27669" name="Text Box 27"/>
          <p:cNvSpPr txBox="1">
            <a:spLocks noChangeArrowheads="1"/>
          </p:cNvSpPr>
          <p:nvPr/>
        </p:nvSpPr>
        <p:spPr bwMode="auto">
          <a:xfrm>
            <a:off x="7467600" y="1905000"/>
            <a:ext cx="1447800" cy="1187450"/>
          </a:xfrm>
          <a:prstGeom prst="rect">
            <a:avLst/>
          </a:prstGeom>
          <a:noFill/>
          <a:ln w="9525">
            <a:noFill/>
            <a:miter lim="800000"/>
            <a:headEnd/>
            <a:tailEnd/>
          </a:ln>
        </p:spPr>
        <p:txBody>
          <a:bodyPr>
            <a:spAutoFit/>
          </a:bodyPr>
          <a:lstStyle/>
          <a:p>
            <a:r>
              <a:rPr lang="fr-FR">
                <a:latin typeface="Calibri" pitchFamily="34" charset="0"/>
              </a:rPr>
              <a:t>Agence de notation</a:t>
            </a:r>
          </a:p>
        </p:txBody>
      </p:sp>
      <p:cxnSp>
        <p:nvCxnSpPr>
          <p:cNvPr id="27670" name="AutoShape 29"/>
          <p:cNvCxnSpPr>
            <a:cxnSpLocks noChangeShapeType="1"/>
            <a:endCxn id="27663" idx="7"/>
          </p:cNvCxnSpPr>
          <p:nvPr/>
        </p:nvCxnSpPr>
        <p:spPr bwMode="auto">
          <a:xfrm rot="16200000" flipH="1">
            <a:off x="7420769" y="3437732"/>
            <a:ext cx="1703387" cy="114300"/>
          </a:xfrm>
          <a:prstGeom prst="bentConnector3">
            <a:avLst>
              <a:gd name="adj1" fmla="val 50000"/>
            </a:avLst>
          </a:prstGeom>
          <a:noFill/>
          <a:ln w="9525">
            <a:solidFill>
              <a:schemeClr val="tx1"/>
            </a:solidFill>
            <a:miter lim="800000"/>
            <a:headEnd/>
            <a:tailEnd type="triangle" w="med" len="med"/>
          </a:ln>
        </p:spPr>
      </p:cxnSp>
      <p:cxnSp>
        <p:nvCxnSpPr>
          <p:cNvPr id="27671" name="AutoShape 30"/>
          <p:cNvCxnSpPr>
            <a:cxnSpLocks noChangeShapeType="1"/>
            <a:stCxn id="27669" idx="1"/>
            <a:endCxn id="27664" idx="0"/>
          </p:cNvCxnSpPr>
          <p:nvPr/>
        </p:nvCxnSpPr>
        <p:spPr bwMode="auto">
          <a:xfrm rot="10800000">
            <a:off x="5676900" y="2057400"/>
            <a:ext cx="1790700" cy="441325"/>
          </a:xfrm>
          <a:prstGeom prst="bentConnector4">
            <a:avLst>
              <a:gd name="adj1" fmla="val 10639"/>
              <a:gd name="adj2" fmla="val 151796"/>
            </a:avLst>
          </a:prstGeom>
          <a:noFill/>
          <a:ln w="9525">
            <a:solidFill>
              <a:schemeClr val="tx1"/>
            </a:solidFill>
            <a:miter lim="800000"/>
            <a:headEnd/>
            <a:tailEnd type="triangle" w="med" len="med"/>
          </a:ln>
        </p:spPr>
      </p:cxnSp>
      <p:sp>
        <p:nvSpPr>
          <p:cNvPr id="27672" name="Line 32"/>
          <p:cNvSpPr>
            <a:spLocks noChangeShapeType="1"/>
          </p:cNvSpPr>
          <p:nvPr/>
        </p:nvSpPr>
        <p:spPr bwMode="auto">
          <a:xfrm>
            <a:off x="533400" y="3048000"/>
            <a:ext cx="152400" cy="1676400"/>
          </a:xfrm>
          <a:prstGeom prst="line">
            <a:avLst/>
          </a:prstGeom>
          <a:noFill/>
          <a:ln w="9525">
            <a:solidFill>
              <a:schemeClr val="tx1"/>
            </a:solidFill>
            <a:prstDash val="dash"/>
            <a:round/>
            <a:headEnd type="arrow" w="med" len="med"/>
            <a:tailEnd type="arrow" w="med" len="med"/>
          </a:ln>
        </p:spPr>
        <p:txBody>
          <a:bodyPr wrap="none" anchor="ctr"/>
          <a:lstStyle/>
          <a:p>
            <a:endParaRPr lang="en-US"/>
          </a:p>
        </p:txBody>
      </p:sp>
      <p:sp>
        <p:nvSpPr>
          <p:cNvPr id="27673" name="Text Box 33"/>
          <p:cNvSpPr txBox="1">
            <a:spLocks noChangeArrowheads="1"/>
          </p:cNvSpPr>
          <p:nvPr/>
        </p:nvSpPr>
        <p:spPr bwMode="auto">
          <a:xfrm>
            <a:off x="533400" y="3200400"/>
            <a:ext cx="354013" cy="457200"/>
          </a:xfrm>
          <a:prstGeom prst="rect">
            <a:avLst/>
          </a:prstGeom>
          <a:noFill/>
          <a:ln w="9525">
            <a:noFill/>
            <a:miter lim="800000"/>
            <a:headEnd/>
            <a:tailEnd/>
          </a:ln>
        </p:spPr>
        <p:txBody>
          <a:bodyPr wrap="none">
            <a:spAutoFit/>
          </a:bodyPr>
          <a:lstStyle/>
          <a:p>
            <a:r>
              <a:rPr lang="fr-FR">
                <a:latin typeface="Calibri" pitchFamily="34" charset="0"/>
              </a:rPr>
              <a:t>?</a:t>
            </a:r>
          </a:p>
        </p:txBody>
      </p:sp>
      <p:sp>
        <p:nvSpPr>
          <p:cNvPr id="27674" name="Line 35"/>
          <p:cNvSpPr>
            <a:spLocks noChangeShapeType="1"/>
          </p:cNvSpPr>
          <p:nvPr/>
        </p:nvSpPr>
        <p:spPr bwMode="auto">
          <a:xfrm flipV="1">
            <a:off x="990600" y="1905000"/>
            <a:ext cx="38100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7675" name="Line 36"/>
          <p:cNvSpPr>
            <a:spLocks noChangeShapeType="1"/>
          </p:cNvSpPr>
          <p:nvPr/>
        </p:nvSpPr>
        <p:spPr bwMode="auto">
          <a:xfrm rot="1490895" flipV="1">
            <a:off x="1066800" y="2133600"/>
            <a:ext cx="38100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7676" name="Line 37"/>
          <p:cNvSpPr>
            <a:spLocks noChangeShapeType="1"/>
          </p:cNvSpPr>
          <p:nvPr/>
        </p:nvSpPr>
        <p:spPr bwMode="auto">
          <a:xfrm rot="3211260" flipV="1">
            <a:off x="1066800" y="2438400"/>
            <a:ext cx="381000" cy="228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7677" name="ZoneTexte 31"/>
          <p:cNvSpPr txBox="1">
            <a:spLocks noChangeArrowheads="1"/>
          </p:cNvSpPr>
          <p:nvPr/>
        </p:nvSpPr>
        <p:spPr bwMode="auto">
          <a:xfrm>
            <a:off x="5308600" y="3581400"/>
            <a:ext cx="1549400" cy="830263"/>
          </a:xfrm>
          <a:prstGeom prst="rect">
            <a:avLst/>
          </a:prstGeom>
          <a:noFill/>
          <a:ln w="9525">
            <a:noFill/>
            <a:miter lim="800000"/>
            <a:headEnd/>
            <a:tailEnd/>
          </a:ln>
        </p:spPr>
        <p:txBody>
          <a:bodyPr wrap="none">
            <a:spAutoFit/>
          </a:bodyPr>
          <a:lstStyle/>
          <a:p>
            <a:r>
              <a:rPr lang="fr-FR">
                <a:latin typeface="Calibri" pitchFamily="34" charset="0"/>
              </a:rPr>
              <a:t>Assureur</a:t>
            </a:r>
          </a:p>
          <a:p>
            <a:r>
              <a:rPr lang="fr-FR">
                <a:latin typeface="Calibri" pitchFamily="34" charset="0"/>
              </a:rPr>
              <a:t>spécialisé</a:t>
            </a:r>
          </a:p>
        </p:txBody>
      </p:sp>
      <p:cxnSp>
        <p:nvCxnSpPr>
          <p:cNvPr id="27678" name="Forme 33"/>
          <p:cNvCxnSpPr>
            <a:cxnSpLocks noChangeShapeType="1"/>
            <a:stCxn id="27677" idx="1"/>
          </p:cNvCxnSpPr>
          <p:nvPr/>
        </p:nvCxnSpPr>
        <p:spPr bwMode="auto">
          <a:xfrm rot="10800000">
            <a:off x="5181600" y="2971800"/>
            <a:ext cx="127000" cy="1025525"/>
          </a:xfrm>
          <a:prstGeom prst="bentConnector2">
            <a:avLst/>
          </a:prstGeom>
          <a:noFill/>
          <a:ln w="9525">
            <a:solidFill>
              <a:schemeClr val="tx1"/>
            </a:solidFill>
            <a:round/>
            <a:headEnd/>
            <a:tailEnd type="arrow" w="med" len="med"/>
          </a:ln>
        </p:spPr>
      </p:cxnSp>
      <p:cxnSp>
        <p:nvCxnSpPr>
          <p:cNvPr id="27679" name="Forme 35"/>
          <p:cNvCxnSpPr>
            <a:cxnSpLocks noChangeShapeType="1"/>
            <a:stCxn id="27677" idx="2"/>
          </p:cNvCxnSpPr>
          <p:nvPr/>
        </p:nvCxnSpPr>
        <p:spPr bwMode="auto">
          <a:xfrm rot="16200000" flipH="1">
            <a:off x="6161881" y="4333082"/>
            <a:ext cx="236537" cy="393700"/>
          </a:xfrm>
          <a:prstGeom prst="bentConnector2">
            <a:avLst/>
          </a:prstGeom>
          <a:noFill/>
          <a:ln w="9525">
            <a:solidFill>
              <a:schemeClr val="tx1"/>
            </a:solidFill>
            <a:round/>
            <a:headEnd/>
            <a:tailEnd type="arrow" w="med" len="med"/>
          </a:ln>
        </p:spPr>
      </p:cxnSp>
      <p:sp>
        <p:nvSpPr>
          <p:cNvPr id="27680" name="ZoneTexte 57"/>
          <p:cNvSpPr txBox="1">
            <a:spLocks noChangeArrowheads="1"/>
          </p:cNvSpPr>
          <p:nvPr/>
        </p:nvSpPr>
        <p:spPr bwMode="auto">
          <a:xfrm>
            <a:off x="0" y="1928813"/>
            <a:ext cx="1000125" cy="646112"/>
          </a:xfrm>
          <a:prstGeom prst="rect">
            <a:avLst/>
          </a:prstGeom>
          <a:noFill/>
          <a:ln w="9525">
            <a:noFill/>
            <a:miter lim="800000"/>
            <a:headEnd/>
            <a:tailEnd/>
          </a:ln>
        </p:spPr>
        <p:txBody>
          <a:bodyPr>
            <a:spAutoFit/>
          </a:bodyPr>
          <a:lstStyle/>
          <a:p>
            <a:r>
              <a:rPr lang="fr-CA">
                <a:latin typeface="Calibri" pitchFamily="34" charset="0"/>
              </a:rPr>
              <a:t>Banques</a:t>
            </a:r>
          </a:p>
          <a:p>
            <a:r>
              <a:rPr lang="fr-CA">
                <a:latin typeface="Calibri" pitchFamily="34" charset="0"/>
              </a:rPr>
              <a:t>Fonds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pPr eaLnBrk="1" hangingPunct="1"/>
            <a:r>
              <a:rPr lang="fr-CA" sz="2000" smtClean="0"/>
              <a:t>Bonification des titres</a:t>
            </a:r>
            <a:endParaRPr lang="fr-FR" sz="2000" smtClean="0"/>
          </a:p>
        </p:txBody>
      </p:sp>
      <p:pic>
        <p:nvPicPr>
          <p:cNvPr id="28674" name="Picture 5" descr="Graph agences de notation rogné"/>
          <p:cNvPicPr>
            <a:picLocks noChangeAspect="1" noChangeArrowheads="1"/>
          </p:cNvPicPr>
          <p:nvPr/>
        </p:nvPicPr>
        <p:blipFill>
          <a:blip r:embed="rId2"/>
          <a:srcRect/>
          <a:stretch>
            <a:fillRect/>
          </a:stretch>
        </p:blipFill>
        <p:spPr bwMode="auto">
          <a:xfrm>
            <a:off x="2195513" y="1196975"/>
            <a:ext cx="4824412"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pPr eaLnBrk="1" hangingPunct="1"/>
            <a:r>
              <a:rPr lang="fr-CA" sz="2000" smtClean="0"/>
              <a:t>Avantages et désavantages</a:t>
            </a:r>
            <a:endParaRPr lang="fr-FR" sz="2000" smtClean="0"/>
          </a:p>
        </p:txBody>
      </p:sp>
      <p:sp>
        <p:nvSpPr>
          <p:cNvPr id="29698" name="Espace réservé du contenu 2"/>
          <p:cNvSpPr>
            <a:spLocks noGrp="1"/>
          </p:cNvSpPr>
          <p:nvPr>
            <p:ph idx="1"/>
          </p:nvPr>
        </p:nvSpPr>
        <p:spPr/>
        <p:txBody>
          <a:bodyPr/>
          <a:lstStyle/>
          <a:p>
            <a:pPr eaLnBrk="1" hangingPunct="1"/>
            <a:r>
              <a:rPr lang="fr-CA" sz="2000" smtClean="0"/>
              <a:t>Avantages:</a:t>
            </a:r>
          </a:p>
          <a:p>
            <a:pPr lvl="1" eaLnBrk="1" hangingPunct="1"/>
            <a:r>
              <a:rPr lang="fr-FR" sz="1600" smtClean="0"/>
              <a:t>Expansion du crédit : Les banques améliorent leurs rendements</a:t>
            </a:r>
          </a:p>
          <a:p>
            <a:pPr lvl="1" eaLnBrk="1" hangingPunct="1"/>
            <a:r>
              <a:rPr lang="fr-FR" sz="1600" smtClean="0"/>
              <a:t>Alchimie de la bonification des titres : Le rôle des agences de notation</a:t>
            </a:r>
          </a:p>
          <a:p>
            <a:pPr lvl="1" eaLnBrk="1" hangingPunct="1"/>
            <a:r>
              <a:rPr lang="fr-FR" sz="1600" smtClean="0"/>
              <a:t>Dispersion des risques: Rôle classique de la titrisation</a:t>
            </a:r>
          </a:p>
          <a:p>
            <a:pPr lvl="1" eaLnBrk="1" hangingPunct="1"/>
            <a:r>
              <a:rPr lang="fr-FR" sz="1600" smtClean="0"/>
              <a:t>Profitabilité accrue durant boom: Investisseurs et traders</a:t>
            </a:r>
          </a:p>
          <a:p>
            <a:pPr eaLnBrk="1" hangingPunct="1"/>
            <a:endParaRPr lang="fr-CA" sz="2000" smtClean="0"/>
          </a:p>
          <a:p>
            <a:pPr eaLnBrk="1" hangingPunct="1"/>
            <a:r>
              <a:rPr lang="fr-CA" sz="2000" smtClean="0"/>
              <a:t>Désavantages:</a:t>
            </a:r>
          </a:p>
          <a:p>
            <a:pPr lvl="1" eaLnBrk="1" hangingPunct="1"/>
            <a:r>
              <a:rPr lang="fr-CA" sz="1600" smtClean="0"/>
              <a:t>Opacité des produits dérivés</a:t>
            </a:r>
          </a:p>
          <a:p>
            <a:pPr lvl="1" eaLnBrk="1" hangingPunct="1"/>
            <a:r>
              <a:rPr lang="fr-CA" sz="1600" smtClean="0"/>
              <a:t>Création de bulle = Gain à l’émission de titres en fonction quantité vs qualité</a:t>
            </a:r>
          </a:p>
          <a:p>
            <a:pPr lvl="1" eaLnBrk="1" hangingPunct="1"/>
            <a:r>
              <a:rPr lang="fr-CA" sz="1600" smtClean="0"/>
              <a:t>Structuration (dilution du risque) crée l’illusion d’absence de risque = Encourage des pratiques d’investissement risquées</a:t>
            </a:r>
          </a:p>
          <a:p>
            <a:pPr lvl="1" eaLnBrk="1" hangingPunct="1"/>
            <a:endParaRPr lang="fr-CA" sz="1600" smtClean="0"/>
          </a:p>
          <a:p>
            <a:pPr lvl="1" eaLnBrk="1" hangingPunct="1"/>
            <a:endParaRPr lang="fr-FR" sz="1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pPr eaLnBrk="1" hangingPunct="1"/>
            <a:r>
              <a:rPr lang="fr-CA" sz="2000" smtClean="0"/>
              <a:t>Le marché de l’investissement privé</a:t>
            </a:r>
            <a:endParaRPr lang="fr-FR" sz="2000" smtClean="0"/>
          </a:p>
        </p:txBody>
      </p:sp>
      <p:sp>
        <p:nvSpPr>
          <p:cNvPr id="30722" name="Espace réservé du contenu 2"/>
          <p:cNvSpPr>
            <a:spLocks noGrp="1"/>
          </p:cNvSpPr>
          <p:nvPr>
            <p:ph idx="1"/>
          </p:nvPr>
        </p:nvSpPr>
        <p:spPr/>
        <p:txBody>
          <a:bodyPr/>
          <a:lstStyle/>
          <a:p>
            <a:pPr eaLnBrk="1" hangingPunct="1"/>
            <a:endParaRPr lang="fr-FR" sz="2000" smtClean="0"/>
          </a:p>
          <a:p>
            <a:pPr eaLnBrk="1" hangingPunct="1"/>
            <a:r>
              <a:rPr lang="fr-FR" sz="2000" smtClean="0"/>
              <a:t>Des investisseurs exigeants : Les fonds mutuels et les Hedge Funds exigent des rendements toujours plus élevés.</a:t>
            </a:r>
          </a:p>
          <a:p>
            <a:pPr eaLnBrk="1" hangingPunct="1"/>
            <a:endParaRPr lang="fr-FR" sz="2000" smtClean="0"/>
          </a:p>
          <a:p>
            <a:pPr eaLnBrk="1" hangingPunct="1"/>
            <a:r>
              <a:rPr lang="fr-FR" sz="2000" smtClean="0"/>
              <a:t>Des acheteurs de titres liquides (spéculation)</a:t>
            </a:r>
          </a:p>
          <a:p>
            <a:pPr eaLnBrk="1" hangingPunct="1"/>
            <a:endParaRPr lang="fr-FR" sz="2000" smtClean="0"/>
          </a:p>
          <a:p>
            <a:pPr eaLnBrk="1" hangingPunct="1"/>
            <a:r>
              <a:rPr lang="fr-FR" sz="2000" smtClean="0"/>
              <a:t>Les banques s’en mêlent (fournissent les leviers et les titres)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pPr eaLnBrk="1" hangingPunct="1"/>
            <a:r>
              <a:rPr lang="fr-CA" sz="2000" smtClean="0"/>
              <a:t>Conséquences de la titrisation</a:t>
            </a:r>
            <a:endParaRPr lang="fr-FR" sz="2000" smtClean="0"/>
          </a:p>
        </p:txBody>
      </p:sp>
      <p:sp>
        <p:nvSpPr>
          <p:cNvPr id="31746" name="Espace réservé du contenu 2"/>
          <p:cNvSpPr>
            <a:spLocks noGrp="1"/>
          </p:cNvSpPr>
          <p:nvPr>
            <p:ph idx="1"/>
          </p:nvPr>
        </p:nvSpPr>
        <p:spPr/>
        <p:txBody>
          <a:bodyPr/>
          <a:lstStyle/>
          <a:p>
            <a:pPr eaLnBrk="1" hangingPunct="1"/>
            <a:r>
              <a:rPr lang="fr-CA" sz="2000" smtClean="0"/>
              <a:t>Actifs illiquides des banques deviennent </a:t>
            </a:r>
            <a:r>
              <a:rPr lang="fr-CA" sz="2000" smtClean="0">
                <a:solidFill>
                  <a:srgbClr val="FF0000"/>
                </a:solidFill>
              </a:rPr>
              <a:t>liquides</a:t>
            </a:r>
            <a:r>
              <a:rPr lang="fr-CA" sz="2000" smtClean="0"/>
              <a:t>.</a:t>
            </a:r>
          </a:p>
          <a:p>
            <a:pPr eaLnBrk="1" hangingPunct="1"/>
            <a:endParaRPr lang="fr-CA" sz="2000" smtClean="0"/>
          </a:p>
          <a:p>
            <a:pPr eaLnBrk="1" hangingPunct="1"/>
            <a:r>
              <a:rPr lang="fr-CA" sz="2000" smtClean="0"/>
              <a:t>Expansion phénoménale de la finance spéculative: </a:t>
            </a:r>
          </a:p>
          <a:p>
            <a:pPr lvl="1" eaLnBrk="1" hangingPunct="1"/>
            <a:endParaRPr lang="fr-CA" sz="1600" smtClean="0"/>
          </a:p>
          <a:p>
            <a:pPr lvl="1" eaLnBrk="1" hangingPunct="1"/>
            <a:r>
              <a:rPr lang="fr-CA" sz="1600" smtClean="0"/>
              <a:t>Valeur notionnelle mondiale non réglée des produits dérivés en 2001 = 100 trillions$</a:t>
            </a:r>
          </a:p>
          <a:p>
            <a:pPr lvl="1" eaLnBrk="1" hangingPunct="1"/>
            <a:r>
              <a:rPr lang="fr-CA" sz="1600" smtClean="0"/>
              <a:t>Valeur marchande brute (valeur risque réel) des produits dérivés en 2001 = 3  trillions$</a:t>
            </a:r>
          </a:p>
          <a:p>
            <a:pPr lvl="1" eaLnBrk="1" hangingPunct="1"/>
            <a:endParaRPr lang="fr-CA" sz="1600" smtClean="0"/>
          </a:p>
          <a:p>
            <a:pPr lvl="1" eaLnBrk="1" hangingPunct="1"/>
            <a:r>
              <a:rPr lang="fr-CA" sz="1600" smtClean="0"/>
              <a:t>Valeur notionnelle mondiale non réglée des produits dérivés en 2008 = 684  trillions$</a:t>
            </a:r>
          </a:p>
          <a:p>
            <a:pPr lvl="1" eaLnBrk="1" hangingPunct="1"/>
            <a:r>
              <a:rPr lang="fr-CA" sz="1600" smtClean="0"/>
              <a:t>Valeur marchande brute (valeur risque réel) des produits dérivés en 2008 = 20  trillions$</a:t>
            </a:r>
          </a:p>
          <a:p>
            <a:pPr lvl="1" eaLnBrk="1" hangingPunct="1"/>
            <a:endParaRPr lang="fr-CA" sz="16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pPr eaLnBrk="1" hangingPunct="1"/>
            <a:r>
              <a:rPr lang="fr-CA" sz="2800" smtClean="0"/>
              <a:t>2. La bulle immobilière</a:t>
            </a:r>
            <a:endParaRPr lang="fr-FR" sz="2800" smtClean="0"/>
          </a:p>
        </p:txBody>
      </p:sp>
      <p:sp>
        <p:nvSpPr>
          <p:cNvPr id="32770" name="Espace réservé du contenu 2"/>
          <p:cNvSpPr>
            <a:spLocks noGrp="1"/>
          </p:cNvSpPr>
          <p:nvPr>
            <p:ph idx="1"/>
          </p:nvPr>
        </p:nvSpPr>
        <p:spPr/>
        <p:txBody>
          <a:bodyPr/>
          <a:lstStyle/>
          <a:p>
            <a:pPr eaLnBrk="1" hangingPunct="1"/>
            <a:r>
              <a:rPr lang="fr-CA" sz="2000" smtClean="0"/>
              <a:t>Qu’est-ce que le subprime?</a:t>
            </a:r>
          </a:p>
          <a:p>
            <a:pPr lvl="1" eaLnBrk="1" hangingPunct="1"/>
            <a:endParaRPr lang="fr-CA" sz="1600" smtClean="0"/>
          </a:p>
          <a:p>
            <a:pPr lvl="1" eaLnBrk="1" hangingPunct="1"/>
            <a:r>
              <a:rPr lang="fr-CA" sz="1600" smtClean="0"/>
              <a:t>Les banques commencent à prêter à des ménages qui n’en ont pas les moyens, pourquoi?</a:t>
            </a:r>
          </a:p>
          <a:p>
            <a:pPr lvl="2" eaLnBrk="1" hangingPunct="1"/>
            <a:r>
              <a:rPr lang="fr-CA" sz="1600" smtClean="0"/>
              <a:t>Taux d’intérêt et d’inflation très bas = marge sur prêt élevé</a:t>
            </a:r>
          </a:p>
          <a:p>
            <a:pPr lvl="2" eaLnBrk="1" hangingPunct="1"/>
            <a:r>
              <a:rPr lang="fr-CA" sz="1600" smtClean="0"/>
              <a:t>Excédent de liquidité</a:t>
            </a:r>
          </a:p>
          <a:p>
            <a:pPr lvl="2" eaLnBrk="1" hangingPunct="1"/>
            <a:r>
              <a:rPr lang="fr-CA" sz="1600" smtClean="0"/>
              <a:t>Titrisation transfère risque sur système financier privé et augmente levier</a:t>
            </a:r>
          </a:p>
          <a:p>
            <a:pPr lvl="2" eaLnBrk="1" hangingPunct="1"/>
            <a:r>
              <a:rPr lang="fr-CA" sz="1600" smtClean="0"/>
              <a:t>Augmentation prix de l’immobilier couvre risque de défaut (15% an. 02-06)</a:t>
            </a:r>
          </a:p>
          <a:p>
            <a:pPr lvl="2" eaLnBrk="1" hangingPunct="1"/>
            <a:r>
              <a:rPr lang="fr-CA" sz="1600" smtClean="0"/>
              <a:t>Profit des intermédiaires: Courtiers hypothécaires</a:t>
            </a:r>
          </a:p>
          <a:p>
            <a:pPr lvl="1" eaLnBrk="1" hangingPunct="1"/>
            <a:endParaRPr lang="fr-CA" sz="1600" smtClean="0"/>
          </a:p>
          <a:p>
            <a:pPr lvl="1" eaLnBrk="1" hangingPunct="1"/>
            <a:r>
              <a:rPr lang="fr-CA" sz="1600" smtClean="0"/>
              <a:t>Prêts hypothécaires à taux variables</a:t>
            </a:r>
          </a:p>
          <a:p>
            <a:pPr lvl="1" eaLnBrk="1" hangingPunct="1"/>
            <a:endParaRPr lang="fr-CA" sz="1600" smtClean="0"/>
          </a:p>
          <a:p>
            <a:pPr lvl="1" eaLnBrk="1" hangingPunct="1"/>
            <a:r>
              <a:rPr lang="fr-CA" sz="1600" smtClean="0"/>
              <a:t>Subprime très risqué: Non couvert par Fannie Mae et Freddie Mac</a:t>
            </a:r>
          </a:p>
          <a:p>
            <a:pPr lvl="1" eaLnBrk="1" hangingPunct="1"/>
            <a:endParaRPr lang="fr-CA" sz="1600" smtClean="0"/>
          </a:p>
          <a:p>
            <a:pPr lvl="2" eaLnBrk="1" hangingPunct="1">
              <a:buFont typeface="Arial" charset="0"/>
              <a:buNone/>
            </a:pPr>
            <a:endParaRPr lang="fr-CA" sz="1200" smtClean="0"/>
          </a:p>
          <a:p>
            <a:pPr lvl="2" eaLnBrk="1" hangingPunct="1"/>
            <a:endParaRPr lang="fr-CA" sz="1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pPr eaLnBrk="1" hangingPunct="1"/>
            <a:r>
              <a:rPr lang="fr-CA" sz="2800" smtClean="0"/>
              <a:t>0.1. Contexte historique de la crise</a:t>
            </a:r>
            <a:endParaRPr lang="fr-FR" sz="2800" smtClean="0"/>
          </a:p>
        </p:txBody>
      </p:sp>
      <p:sp>
        <p:nvSpPr>
          <p:cNvPr id="14338" name="Espace réservé du contenu 2"/>
          <p:cNvSpPr>
            <a:spLocks noGrp="1"/>
          </p:cNvSpPr>
          <p:nvPr>
            <p:ph idx="1"/>
          </p:nvPr>
        </p:nvSpPr>
        <p:spPr/>
        <p:txBody>
          <a:bodyPr/>
          <a:lstStyle/>
          <a:p>
            <a:pPr eaLnBrk="1" hangingPunct="1"/>
            <a:r>
              <a:rPr lang="fr-CA" sz="2000" smtClean="0"/>
              <a:t>Long terme: depuis années 1970</a:t>
            </a:r>
          </a:p>
          <a:p>
            <a:pPr lvl="1" eaLnBrk="1" hangingPunct="1"/>
            <a:r>
              <a:rPr lang="fr-CA" sz="1600" smtClean="0"/>
              <a:t>Expansion des risques (de changes, de taux)</a:t>
            </a:r>
          </a:p>
          <a:p>
            <a:pPr lvl="1" eaLnBrk="1" hangingPunct="1"/>
            <a:r>
              <a:rPr lang="fr-CA" sz="1600" smtClean="0"/>
              <a:t>Expansion de la mobilité du capital</a:t>
            </a:r>
          </a:p>
          <a:p>
            <a:pPr eaLnBrk="1" hangingPunct="1"/>
            <a:endParaRPr lang="fr-CA" sz="2000" smtClean="0"/>
          </a:p>
          <a:p>
            <a:pPr eaLnBrk="1" hangingPunct="1"/>
            <a:r>
              <a:rPr lang="fr-CA" sz="2000" smtClean="0"/>
              <a:t>Court terme: depuis 1995</a:t>
            </a:r>
          </a:p>
          <a:p>
            <a:pPr lvl="1" eaLnBrk="1" hangingPunct="1"/>
            <a:r>
              <a:rPr lang="fr-CA" sz="1600" smtClean="0"/>
              <a:t>Débalancement des balances courantes</a:t>
            </a:r>
          </a:p>
          <a:p>
            <a:pPr lvl="1" eaLnBrk="1" hangingPunct="1"/>
            <a:r>
              <a:rPr lang="fr-CA" sz="1600" smtClean="0"/>
              <a:t>Dérégulation croissante</a:t>
            </a:r>
          </a:p>
          <a:p>
            <a:pPr lvl="1" eaLnBrk="1" hangingPunct="1"/>
            <a:r>
              <a:rPr lang="fr-CA" sz="1600" smtClean="0"/>
              <a:t>Expansion d’une économie financière parallèle (Fonds privés, mutuelles, Hedge funds)</a:t>
            </a:r>
          </a:p>
          <a:p>
            <a:pPr eaLnBrk="1" hangingPunct="1"/>
            <a:endParaRPr lang="fr-CA" sz="2000" smtClean="0"/>
          </a:p>
          <a:p>
            <a:pPr eaLnBrk="1" hangingPunct="1">
              <a:buFont typeface="Arial" charset="0"/>
              <a:buNone/>
            </a:pPr>
            <a:r>
              <a:rPr lang="fr-CA" sz="2000" smtClean="0">
                <a:solidFill>
                  <a:srgbClr val="FF0000"/>
                </a:solidFill>
              </a:rPr>
              <a:t>= Émergence de produits financiers « dérivés » pour couvrir les risques</a:t>
            </a:r>
          </a:p>
          <a:p>
            <a:pPr eaLnBrk="1" hangingPunct="1"/>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1600" smtClean="0"/>
          </a:p>
          <a:p>
            <a:pPr lvl="1" eaLnBrk="1" hangingPunct="1"/>
            <a:endParaRPr lang="fr-CA" sz="1600" smtClean="0"/>
          </a:p>
          <a:p>
            <a:pPr lvl="1" eaLnBrk="1" hangingPunct="1">
              <a:buFont typeface="Arial" charset="0"/>
              <a:buNone/>
            </a:pPr>
            <a:endParaRPr lang="fr-CA" sz="1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pPr eaLnBrk="1" hangingPunct="1"/>
            <a:r>
              <a:rPr lang="fr-CA" sz="2000" smtClean="0"/>
              <a:t>Valeur des prêts subprime en milliards de dollars ÉU 2002-2008</a:t>
            </a:r>
            <a:endParaRPr lang="fr-FR" sz="2000" smtClean="0"/>
          </a:p>
        </p:txBody>
      </p:sp>
      <p:pic>
        <p:nvPicPr>
          <p:cNvPr id="33794" name="Picture 2"/>
          <p:cNvPicPr>
            <a:picLocks noGrp="1" noChangeAspect="1" noChangeArrowheads="1"/>
          </p:cNvPicPr>
          <p:nvPr>
            <p:ph idx="1"/>
          </p:nvPr>
        </p:nvPicPr>
        <p:blipFill>
          <a:blip r:embed="rId2"/>
          <a:srcRect/>
          <a:stretch>
            <a:fillRect/>
          </a:stretch>
        </p:blipFill>
        <p:spPr>
          <a:xfrm>
            <a:off x="1000125" y="1357313"/>
            <a:ext cx="7267575" cy="4492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pPr eaLnBrk="1" hangingPunct="1"/>
            <a:r>
              <a:rPr lang="fr-CA" sz="2000" smtClean="0"/>
              <a:t>L’accès au crédit encourage la consommation </a:t>
            </a:r>
            <a:br>
              <a:rPr lang="fr-CA" sz="2000" smtClean="0"/>
            </a:br>
            <a:r>
              <a:rPr lang="fr-CA" sz="2000" smtClean="0"/>
              <a:t>et l’endettement des ménages </a:t>
            </a:r>
            <a:endParaRPr lang="fr-FR" sz="2000" smtClean="0"/>
          </a:p>
        </p:txBody>
      </p:sp>
      <p:sp>
        <p:nvSpPr>
          <p:cNvPr id="35842" name="Espace réservé du contenu 2"/>
          <p:cNvSpPr>
            <a:spLocks noGrp="1"/>
          </p:cNvSpPr>
          <p:nvPr>
            <p:ph idx="1"/>
          </p:nvPr>
        </p:nvSpPr>
        <p:spPr/>
        <p:txBody>
          <a:bodyPr/>
          <a:lstStyle/>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2000" smtClean="0"/>
          </a:p>
          <a:p>
            <a:pPr eaLnBrk="1" hangingPunct="1"/>
            <a:endParaRPr lang="fr-CA" sz="1000" smtClean="0"/>
          </a:p>
          <a:p>
            <a:pPr eaLnBrk="1" hangingPunct="1"/>
            <a:r>
              <a:rPr lang="fr-CA" sz="1000" smtClean="0"/>
              <a:t>Source: </a:t>
            </a:r>
            <a:r>
              <a:rPr lang="fr-FR" sz="1000" smtClean="0"/>
              <a:t>Jean-Marc Lucas</a:t>
            </a:r>
            <a:r>
              <a:rPr lang="fr-FR" sz="1000" smtClean="0">
                <a:solidFill>
                  <a:srgbClr val="000000"/>
                </a:solidFill>
              </a:rPr>
              <a:t>, « Ménages américains: La Grande déprime », </a:t>
            </a:r>
            <a:r>
              <a:rPr lang="fr-FR" sz="1000" i="1" smtClean="0">
                <a:solidFill>
                  <a:srgbClr val="000000"/>
                </a:solidFill>
              </a:rPr>
              <a:t>Conjoncture, </a:t>
            </a:r>
            <a:r>
              <a:rPr lang="fr-FR" sz="1000" smtClean="0">
                <a:solidFill>
                  <a:srgbClr val="000000"/>
                </a:solidFill>
              </a:rPr>
              <a:t>BNP Parisbas, mars 2009, pp. 3-18.</a:t>
            </a:r>
            <a:endParaRPr lang="fr-FR" sz="1000" smtClean="0"/>
          </a:p>
        </p:txBody>
      </p:sp>
      <p:pic>
        <p:nvPicPr>
          <p:cNvPr id="35843" name="Picture 2"/>
          <p:cNvPicPr>
            <a:picLocks noChangeAspect="1" noChangeArrowheads="1"/>
          </p:cNvPicPr>
          <p:nvPr/>
        </p:nvPicPr>
        <p:blipFill>
          <a:blip r:embed="rId2"/>
          <a:srcRect/>
          <a:stretch>
            <a:fillRect/>
          </a:stretch>
        </p:blipFill>
        <p:spPr bwMode="auto">
          <a:xfrm>
            <a:off x="1214438" y="1357313"/>
            <a:ext cx="6684962" cy="43164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pPr eaLnBrk="1" hangingPunct="1"/>
            <a:r>
              <a:rPr lang="fr-CA" sz="2000" smtClean="0"/>
              <a:t>Limites de la bulle immobilière</a:t>
            </a:r>
            <a:endParaRPr lang="fr-FR" sz="2000" smtClean="0"/>
          </a:p>
        </p:txBody>
      </p:sp>
      <p:sp>
        <p:nvSpPr>
          <p:cNvPr id="36866" name="Espace réservé du contenu 2"/>
          <p:cNvSpPr>
            <a:spLocks noGrp="1"/>
          </p:cNvSpPr>
          <p:nvPr>
            <p:ph idx="1"/>
          </p:nvPr>
        </p:nvSpPr>
        <p:spPr/>
        <p:txBody>
          <a:bodyPr/>
          <a:lstStyle/>
          <a:p>
            <a:pPr eaLnBrk="1" hangingPunct="1"/>
            <a:r>
              <a:rPr lang="fr-CA" sz="2000" smtClean="0"/>
              <a:t>En 2005, la FED augmente les taux d’intérêts. Danger d’essoufflement de la bulle. De nouvelles pratiques de prêts encore plus risqués apparaissent.</a:t>
            </a:r>
          </a:p>
          <a:p>
            <a:pPr lvl="1" eaLnBrk="1" hangingPunct="1"/>
            <a:endParaRPr lang="fr-CA" sz="1600" smtClean="0"/>
          </a:p>
          <a:p>
            <a:pPr lvl="1" eaLnBrk="1" hangingPunct="1"/>
            <a:r>
              <a:rPr lang="fr-CA" sz="1600" smtClean="0"/>
              <a:t>Teaser rates: des prêts à taux faible pendant 1 à 2 ans et ensuite très élevé.</a:t>
            </a:r>
            <a:endParaRPr lang="fr-CA" sz="1200" smtClean="0"/>
          </a:p>
          <a:p>
            <a:pPr lvl="2" eaLnBrk="1" hangingPunct="1"/>
            <a:r>
              <a:rPr lang="fr-CA" sz="1600" smtClean="0"/>
              <a:t>Promesse de renégociation avant hausse jamais tenues.</a:t>
            </a:r>
          </a:p>
          <a:p>
            <a:pPr lvl="1" eaLnBrk="1" hangingPunct="1"/>
            <a:endParaRPr lang="fr-CA" sz="1200" smtClean="0"/>
          </a:p>
          <a:p>
            <a:pPr lvl="1" eaLnBrk="1" hangingPunct="1"/>
            <a:r>
              <a:rPr lang="fr-CA" sz="1600" smtClean="0"/>
              <a:t>Prêts risqués: </a:t>
            </a:r>
          </a:p>
          <a:p>
            <a:pPr lvl="2" eaLnBrk="1" hangingPunct="1"/>
            <a:r>
              <a:rPr lang="fr-CA" sz="1600" smtClean="0"/>
              <a:t>NINJA (No Income, No Job or Asset)</a:t>
            </a:r>
          </a:p>
          <a:p>
            <a:pPr lvl="2" eaLnBrk="1" hangingPunct="1"/>
            <a:r>
              <a:rPr lang="fr-CA" sz="1600" smtClean="0"/>
              <a:t>Liar loans: Emprunteurs encouragés à mentir par courtiers hypothécaires</a:t>
            </a:r>
          </a:p>
          <a:p>
            <a:pPr eaLnBrk="1" hangingPunct="1"/>
            <a:endParaRPr lang="fr-CA" sz="2000" smtClean="0"/>
          </a:p>
          <a:p>
            <a:pPr eaLnBrk="1" hangingPunct="1"/>
            <a:r>
              <a:rPr lang="fr-CA" sz="2000" smtClean="0"/>
              <a:t>En 2007, des défauts de paiements généralisés entrainent la chute de la bulle… et le gel du marché des dérivés de crédit!</a:t>
            </a:r>
          </a:p>
          <a:p>
            <a:pPr eaLnBrk="1" hangingPunct="1"/>
            <a:endParaRPr lang="fr-CA" sz="2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fr-CA" sz="2000" smtClean="0"/>
              <a:t>Les prix chutes, le nombre de maison à vendre explose</a:t>
            </a:r>
            <a:endParaRPr lang="fr-FR" sz="2000" smtClean="0"/>
          </a:p>
        </p:txBody>
      </p:sp>
      <p:sp>
        <p:nvSpPr>
          <p:cNvPr id="37890" name="Rectangle 5"/>
          <p:cNvSpPr>
            <a:spLocks noGrp="1"/>
          </p:cNvSpPr>
          <p:nvPr>
            <p:ph type="body" idx="1"/>
          </p:nvPr>
        </p:nvSpPr>
        <p:spPr/>
        <p:txBody>
          <a:bodyPr/>
          <a:lstStyle/>
          <a:p>
            <a:endParaRPr lang="fr-CA" smtClean="0"/>
          </a:p>
          <a:p>
            <a:endParaRPr lang="fr-CA" smtClean="0"/>
          </a:p>
          <a:p>
            <a:endParaRPr lang="fr-CA" smtClean="0"/>
          </a:p>
          <a:p>
            <a:endParaRPr lang="fr-CA" smtClean="0"/>
          </a:p>
          <a:p>
            <a:endParaRPr lang="fr-CA" smtClean="0"/>
          </a:p>
          <a:p>
            <a:endParaRPr lang="fr-CA" smtClean="0"/>
          </a:p>
          <a:p>
            <a:endParaRPr lang="fr-CA" smtClean="0"/>
          </a:p>
          <a:p>
            <a:endParaRPr lang="fr-CA" sz="1000" smtClean="0"/>
          </a:p>
          <a:p>
            <a:r>
              <a:rPr lang="fr-CA" sz="1000" smtClean="0"/>
              <a:t>Source: </a:t>
            </a:r>
            <a:r>
              <a:rPr lang="fr-FR" sz="1000" smtClean="0">
                <a:solidFill>
                  <a:srgbClr val="000000"/>
                </a:solidFill>
              </a:rPr>
              <a:t>Philippe d’Arvisenet, « Une récession historique (1</a:t>
            </a:r>
            <a:r>
              <a:rPr lang="fr-FR" sz="1000" baseline="30000" smtClean="0">
                <a:solidFill>
                  <a:srgbClr val="000000"/>
                </a:solidFill>
              </a:rPr>
              <a:t>ère</a:t>
            </a:r>
            <a:r>
              <a:rPr lang="fr-FR" sz="1000" smtClean="0">
                <a:solidFill>
                  <a:srgbClr val="000000"/>
                </a:solidFill>
              </a:rPr>
              <a:t> partie) », </a:t>
            </a:r>
            <a:r>
              <a:rPr lang="fr-FR" sz="1000" i="1" smtClean="0">
                <a:solidFill>
                  <a:srgbClr val="000000"/>
                </a:solidFill>
              </a:rPr>
              <a:t>Conjoncture, </a:t>
            </a:r>
            <a:r>
              <a:rPr lang="fr-FR" sz="1000" smtClean="0">
                <a:solidFill>
                  <a:srgbClr val="000000"/>
                </a:solidFill>
              </a:rPr>
              <a:t>BNP Parisbas, février 2009, pp. 3-28</a:t>
            </a:r>
          </a:p>
        </p:txBody>
      </p:sp>
      <p:pic>
        <p:nvPicPr>
          <p:cNvPr id="37891" name="Picture 6"/>
          <p:cNvPicPr>
            <a:picLocks noChangeAspect="1" noChangeArrowheads="1"/>
          </p:cNvPicPr>
          <p:nvPr/>
        </p:nvPicPr>
        <p:blipFill>
          <a:blip r:embed="rId2"/>
          <a:srcRect/>
          <a:stretch>
            <a:fillRect/>
          </a:stretch>
        </p:blipFill>
        <p:spPr bwMode="auto">
          <a:xfrm>
            <a:off x="1547813" y="1125538"/>
            <a:ext cx="6192837" cy="46275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p:txBody>
          <a:bodyPr/>
          <a:lstStyle/>
          <a:p>
            <a:pPr eaLnBrk="1" hangingPunct="1"/>
            <a:r>
              <a:rPr lang="fr-CA" sz="2800" smtClean="0"/>
              <a:t>3. Crise bancaire</a:t>
            </a:r>
            <a:endParaRPr lang="fr-FR" sz="2800" smtClean="0"/>
          </a:p>
        </p:txBody>
      </p:sp>
      <p:sp>
        <p:nvSpPr>
          <p:cNvPr id="38914" name="Espace réservé du contenu 2"/>
          <p:cNvSpPr>
            <a:spLocks noGrp="1"/>
          </p:cNvSpPr>
          <p:nvPr>
            <p:ph idx="1"/>
          </p:nvPr>
        </p:nvSpPr>
        <p:spPr/>
        <p:txBody>
          <a:bodyPr/>
          <a:lstStyle/>
          <a:p>
            <a:pPr eaLnBrk="1" hangingPunct="1"/>
            <a:r>
              <a:rPr lang="fr-CA" sz="2000" smtClean="0"/>
              <a:t>Le marchés des prêts interbancaire: Les banques balance leur compte respectifs à chaque jour. Elles transigent régulièrement en PCAA.</a:t>
            </a:r>
          </a:p>
        </p:txBody>
      </p:sp>
      <p:sp>
        <p:nvSpPr>
          <p:cNvPr id="38915" name="ZoneTexte 3"/>
          <p:cNvSpPr txBox="1">
            <a:spLocks noChangeArrowheads="1"/>
          </p:cNvSpPr>
          <p:nvPr/>
        </p:nvSpPr>
        <p:spPr bwMode="auto">
          <a:xfrm>
            <a:off x="1071563" y="5286375"/>
            <a:ext cx="1785937" cy="584200"/>
          </a:xfrm>
          <a:prstGeom prst="rect">
            <a:avLst/>
          </a:prstGeom>
          <a:noFill/>
          <a:ln w="9525">
            <a:noFill/>
            <a:miter lim="800000"/>
            <a:headEnd/>
            <a:tailEnd/>
          </a:ln>
        </p:spPr>
        <p:txBody>
          <a:bodyPr>
            <a:spAutoFit/>
          </a:bodyPr>
          <a:lstStyle/>
          <a:p>
            <a:r>
              <a:rPr lang="fr-CA" sz="1600">
                <a:latin typeface="Calibri" pitchFamily="34" charset="0"/>
              </a:rPr>
              <a:t>Nb transactions n</a:t>
            </a:r>
          </a:p>
          <a:p>
            <a:r>
              <a:rPr lang="fr-CA" sz="1600">
                <a:latin typeface="Calibri" pitchFamily="34" charset="0"/>
              </a:rPr>
              <a:t>Clients banque Z</a:t>
            </a:r>
            <a:endParaRPr lang="fr-FR" sz="1600">
              <a:latin typeface="Calibri" pitchFamily="34" charset="0"/>
            </a:endParaRPr>
          </a:p>
        </p:txBody>
      </p:sp>
      <p:sp>
        <p:nvSpPr>
          <p:cNvPr id="38916" name="ZoneTexte 4"/>
          <p:cNvSpPr txBox="1">
            <a:spLocks noChangeArrowheads="1"/>
          </p:cNvSpPr>
          <p:nvPr/>
        </p:nvSpPr>
        <p:spPr bwMode="auto">
          <a:xfrm>
            <a:off x="6000750" y="5357813"/>
            <a:ext cx="1785938" cy="584200"/>
          </a:xfrm>
          <a:prstGeom prst="rect">
            <a:avLst/>
          </a:prstGeom>
          <a:noFill/>
          <a:ln w="9525">
            <a:noFill/>
            <a:miter lim="800000"/>
            <a:headEnd/>
            <a:tailEnd/>
          </a:ln>
        </p:spPr>
        <p:txBody>
          <a:bodyPr>
            <a:spAutoFit/>
          </a:bodyPr>
          <a:lstStyle/>
          <a:p>
            <a:r>
              <a:rPr lang="fr-CA" sz="1600">
                <a:latin typeface="Calibri" pitchFamily="34" charset="0"/>
              </a:rPr>
              <a:t>Nb transactions n</a:t>
            </a:r>
          </a:p>
          <a:p>
            <a:r>
              <a:rPr lang="fr-CA" sz="1600">
                <a:latin typeface="Calibri" pitchFamily="34" charset="0"/>
              </a:rPr>
              <a:t>Clients banque Y</a:t>
            </a:r>
            <a:endParaRPr lang="fr-FR" sz="1600">
              <a:latin typeface="Calibri" pitchFamily="34" charset="0"/>
            </a:endParaRPr>
          </a:p>
        </p:txBody>
      </p:sp>
      <p:sp>
        <p:nvSpPr>
          <p:cNvPr id="6" name="Ellipse 5"/>
          <p:cNvSpPr/>
          <p:nvPr/>
        </p:nvSpPr>
        <p:spPr>
          <a:xfrm>
            <a:off x="1214438" y="30003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Y</a:t>
            </a:r>
            <a:endParaRPr lang="fr-FR" sz="2800" dirty="0"/>
          </a:p>
        </p:txBody>
      </p:sp>
      <p:sp>
        <p:nvSpPr>
          <p:cNvPr id="7" name="Ellipse 6"/>
          <p:cNvSpPr/>
          <p:nvPr/>
        </p:nvSpPr>
        <p:spPr>
          <a:xfrm>
            <a:off x="6143625" y="30718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Z</a:t>
            </a:r>
            <a:endParaRPr lang="fr-FR" sz="2800" dirty="0"/>
          </a:p>
        </p:txBody>
      </p:sp>
      <p:sp>
        <p:nvSpPr>
          <p:cNvPr id="8" name="Flèche courbée vers la gauche 7"/>
          <p:cNvSpPr/>
          <p:nvPr/>
        </p:nvSpPr>
        <p:spPr>
          <a:xfrm>
            <a:off x="1928813" y="4000500"/>
            <a:ext cx="357187" cy="12858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38920" name="ZoneTexte 8"/>
          <p:cNvSpPr txBox="1">
            <a:spLocks noChangeArrowheads="1"/>
          </p:cNvSpPr>
          <p:nvPr/>
        </p:nvSpPr>
        <p:spPr bwMode="auto">
          <a:xfrm>
            <a:off x="357188" y="4429125"/>
            <a:ext cx="1714500" cy="369888"/>
          </a:xfrm>
          <a:prstGeom prst="rect">
            <a:avLst/>
          </a:prstGeom>
          <a:noFill/>
          <a:ln w="9525">
            <a:noFill/>
            <a:miter lim="800000"/>
            <a:headEnd/>
            <a:tailEnd/>
          </a:ln>
        </p:spPr>
        <p:txBody>
          <a:bodyPr>
            <a:spAutoFit/>
          </a:bodyPr>
          <a:lstStyle/>
          <a:p>
            <a:r>
              <a:rPr lang="fr-CA">
                <a:latin typeface="Calibri" pitchFamily="34" charset="0"/>
              </a:rPr>
              <a:t>n = - 1 000 000$</a:t>
            </a:r>
            <a:endParaRPr lang="fr-FR">
              <a:latin typeface="Calibri" pitchFamily="34" charset="0"/>
            </a:endParaRPr>
          </a:p>
        </p:txBody>
      </p:sp>
      <p:sp>
        <p:nvSpPr>
          <p:cNvPr id="10" name="Flèche courbée vers la droite 9"/>
          <p:cNvSpPr/>
          <p:nvPr/>
        </p:nvSpPr>
        <p:spPr>
          <a:xfrm>
            <a:off x="6000750" y="4000500"/>
            <a:ext cx="285750" cy="13573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38922" name="ZoneTexte 10"/>
          <p:cNvSpPr txBox="1">
            <a:spLocks noChangeArrowheads="1"/>
          </p:cNvSpPr>
          <p:nvPr/>
        </p:nvSpPr>
        <p:spPr bwMode="auto">
          <a:xfrm>
            <a:off x="6215063" y="4429125"/>
            <a:ext cx="1714500" cy="369888"/>
          </a:xfrm>
          <a:prstGeom prst="rect">
            <a:avLst/>
          </a:prstGeom>
          <a:noFill/>
          <a:ln w="9525">
            <a:noFill/>
            <a:miter lim="800000"/>
            <a:headEnd/>
            <a:tailEnd/>
          </a:ln>
        </p:spPr>
        <p:txBody>
          <a:bodyPr>
            <a:spAutoFit/>
          </a:bodyPr>
          <a:lstStyle/>
          <a:p>
            <a:r>
              <a:rPr lang="fr-CA">
                <a:latin typeface="Calibri" pitchFamily="34" charset="0"/>
              </a:rPr>
              <a:t>n = - 2 000 000$</a:t>
            </a:r>
            <a:endParaRPr lang="fr-FR">
              <a:latin typeface="Calibri" pitchFamily="34" charset="0"/>
            </a:endParaRPr>
          </a:p>
        </p:txBody>
      </p:sp>
      <p:sp>
        <p:nvSpPr>
          <p:cNvPr id="38923" name="ZoneTexte 11"/>
          <p:cNvSpPr txBox="1">
            <a:spLocks noChangeArrowheads="1"/>
          </p:cNvSpPr>
          <p:nvPr/>
        </p:nvSpPr>
        <p:spPr bwMode="auto">
          <a:xfrm>
            <a:off x="2714625" y="4000500"/>
            <a:ext cx="3000375" cy="923925"/>
          </a:xfrm>
          <a:prstGeom prst="rect">
            <a:avLst/>
          </a:prstGeom>
          <a:noFill/>
          <a:ln w="9525">
            <a:noFill/>
            <a:miter lim="800000"/>
            <a:headEnd/>
            <a:tailEnd/>
          </a:ln>
        </p:spPr>
        <p:txBody>
          <a:bodyPr>
            <a:spAutoFit/>
          </a:bodyPr>
          <a:lstStyle/>
          <a:p>
            <a:r>
              <a:rPr lang="fr-CA">
                <a:latin typeface="Calibri" pitchFamily="34" charset="0"/>
              </a:rPr>
              <a:t>Y à Z = 1 000 000$</a:t>
            </a:r>
          </a:p>
          <a:p>
            <a:r>
              <a:rPr lang="fr-CA">
                <a:latin typeface="Calibri" pitchFamily="34" charset="0"/>
              </a:rPr>
              <a:t>Z à Y = 2 000 000$</a:t>
            </a:r>
          </a:p>
          <a:p>
            <a:r>
              <a:rPr lang="fr-CA">
                <a:latin typeface="Calibri" pitchFamily="34" charset="0"/>
              </a:rPr>
              <a:t>Balance: Z à Y = 1 000 000$</a:t>
            </a:r>
            <a:endParaRPr lang="fr-FR">
              <a:latin typeface="Calibri" pitchFamily="34" charset="0"/>
            </a:endParaRPr>
          </a:p>
        </p:txBody>
      </p:sp>
      <p:sp>
        <p:nvSpPr>
          <p:cNvPr id="13" name="Flèche courbée vers le bas 12"/>
          <p:cNvSpPr/>
          <p:nvPr/>
        </p:nvSpPr>
        <p:spPr>
          <a:xfrm flipH="1">
            <a:off x="2143125" y="2643188"/>
            <a:ext cx="3929063" cy="642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38925" name="ZoneTexte 13"/>
          <p:cNvSpPr txBox="1">
            <a:spLocks noChangeArrowheads="1"/>
          </p:cNvSpPr>
          <p:nvPr/>
        </p:nvSpPr>
        <p:spPr bwMode="auto">
          <a:xfrm>
            <a:off x="2571750" y="3071813"/>
            <a:ext cx="3143250" cy="369887"/>
          </a:xfrm>
          <a:prstGeom prst="rect">
            <a:avLst/>
          </a:prstGeom>
          <a:noFill/>
          <a:ln w="9525">
            <a:noFill/>
            <a:miter lim="800000"/>
            <a:headEnd/>
            <a:tailEnd/>
          </a:ln>
        </p:spPr>
        <p:txBody>
          <a:bodyPr>
            <a:spAutoFit/>
          </a:bodyPr>
          <a:lstStyle/>
          <a:p>
            <a:r>
              <a:rPr lang="fr-CA">
                <a:latin typeface="Calibri" pitchFamily="34" charset="0"/>
              </a:rPr>
              <a:t>Balance = PCAA de 1 000 000$</a:t>
            </a:r>
            <a:endParaRPr lang="fr-FR">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pPr eaLnBrk="1" hangingPunct="1"/>
            <a:r>
              <a:rPr lang="fr-CA" sz="2000" smtClean="0"/>
              <a:t>Multiplication du processus de prêt interbancaire </a:t>
            </a:r>
            <a:endParaRPr lang="fr-FR" sz="2000" smtClean="0"/>
          </a:p>
        </p:txBody>
      </p:sp>
      <p:sp>
        <p:nvSpPr>
          <p:cNvPr id="39938" name="Espace réservé du contenu 2"/>
          <p:cNvSpPr>
            <a:spLocks noGrp="1"/>
          </p:cNvSpPr>
          <p:nvPr>
            <p:ph idx="1"/>
          </p:nvPr>
        </p:nvSpPr>
        <p:spPr/>
        <p:txBody>
          <a:bodyPr/>
          <a:lstStyle/>
          <a:p>
            <a:pPr eaLnBrk="1" hangingPunct="1"/>
            <a:endParaRPr lang="en-US" sz="2000" smtClean="0"/>
          </a:p>
        </p:txBody>
      </p:sp>
      <p:sp>
        <p:nvSpPr>
          <p:cNvPr id="4" name="Ellipse 3"/>
          <p:cNvSpPr/>
          <p:nvPr/>
        </p:nvSpPr>
        <p:spPr>
          <a:xfrm>
            <a:off x="2000250" y="371475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K</a:t>
            </a:r>
            <a:endParaRPr lang="fr-FR" sz="2800" dirty="0"/>
          </a:p>
        </p:txBody>
      </p:sp>
      <p:sp>
        <p:nvSpPr>
          <p:cNvPr id="6" name="Ellipse 5"/>
          <p:cNvSpPr/>
          <p:nvPr/>
        </p:nvSpPr>
        <p:spPr>
          <a:xfrm>
            <a:off x="2643188" y="2286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Z</a:t>
            </a:r>
            <a:endParaRPr lang="fr-FR" sz="2800" dirty="0"/>
          </a:p>
        </p:txBody>
      </p:sp>
      <p:sp>
        <p:nvSpPr>
          <p:cNvPr id="7" name="Ellipse 6"/>
          <p:cNvSpPr/>
          <p:nvPr/>
        </p:nvSpPr>
        <p:spPr>
          <a:xfrm>
            <a:off x="3857625" y="46434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C</a:t>
            </a:r>
            <a:endParaRPr lang="fr-FR" sz="2800" dirty="0"/>
          </a:p>
        </p:txBody>
      </p:sp>
      <p:sp>
        <p:nvSpPr>
          <p:cNvPr id="8" name="Ellipse 7"/>
          <p:cNvSpPr/>
          <p:nvPr/>
        </p:nvSpPr>
        <p:spPr>
          <a:xfrm>
            <a:off x="5715000" y="371475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S</a:t>
            </a:r>
            <a:endParaRPr lang="fr-FR" sz="2800" dirty="0"/>
          </a:p>
        </p:txBody>
      </p:sp>
      <p:sp>
        <p:nvSpPr>
          <p:cNvPr id="9" name="Ellipse 8"/>
          <p:cNvSpPr/>
          <p:nvPr/>
        </p:nvSpPr>
        <p:spPr>
          <a:xfrm>
            <a:off x="4500563" y="22145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800" dirty="0"/>
              <a:t>Y</a:t>
            </a:r>
            <a:endParaRPr lang="fr-FR" sz="2800" dirty="0"/>
          </a:p>
        </p:txBody>
      </p:sp>
      <p:cxnSp>
        <p:nvCxnSpPr>
          <p:cNvPr id="12" name="Connecteur droit avec flèche 11"/>
          <p:cNvCxnSpPr/>
          <p:nvPr/>
        </p:nvCxnSpPr>
        <p:spPr>
          <a:xfrm>
            <a:off x="3000375" y="4071938"/>
            <a:ext cx="25003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000375" y="3143250"/>
            <a:ext cx="142875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3893344" y="3750469"/>
            <a:ext cx="1285875"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flipV="1">
            <a:off x="3714750" y="2786063"/>
            <a:ext cx="642938"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3000375" y="2928938"/>
            <a:ext cx="1428750"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5400000">
            <a:off x="2571750" y="3429001"/>
            <a:ext cx="357187"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5400000" flipH="1" flipV="1">
            <a:off x="2428875" y="3286126"/>
            <a:ext cx="357187"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10800000">
            <a:off x="3000375" y="4429125"/>
            <a:ext cx="7143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4786313" y="4357688"/>
            <a:ext cx="85725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6200000" flipV="1">
            <a:off x="3036094" y="3607594"/>
            <a:ext cx="1285875"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6200000" flipV="1">
            <a:off x="5429250" y="3214688"/>
            <a:ext cx="428625"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6200000" flipH="1">
            <a:off x="5143500" y="3286125"/>
            <a:ext cx="500063"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lèche droite 34"/>
          <p:cNvSpPr/>
          <p:nvPr/>
        </p:nvSpPr>
        <p:spPr>
          <a:xfrm>
            <a:off x="4929188" y="5143500"/>
            <a:ext cx="1143000" cy="5000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9957" name="ZoneTexte 35"/>
          <p:cNvSpPr txBox="1">
            <a:spLocks noChangeArrowheads="1"/>
          </p:cNvSpPr>
          <p:nvPr/>
        </p:nvSpPr>
        <p:spPr bwMode="auto">
          <a:xfrm>
            <a:off x="6286500" y="5286375"/>
            <a:ext cx="1928813" cy="369888"/>
          </a:xfrm>
          <a:prstGeom prst="rect">
            <a:avLst/>
          </a:prstGeom>
          <a:noFill/>
          <a:ln w="9525">
            <a:noFill/>
            <a:miter lim="800000"/>
            <a:headEnd/>
            <a:tailEnd/>
          </a:ln>
        </p:spPr>
        <p:txBody>
          <a:bodyPr>
            <a:spAutoFit/>
          </a:bodyPr>
          <a:lstStyle/>
          <a:p>
            <a:r>
              <a:rPr lang="fr-CA">
                <a:latin typeface="Calibri" pitchFamily="34" charset="0"/>
              </a:rPr>
              <a:t>Retitrisation ?</a:t>
            </a:r>
            <a:endParaRPr lang="fr-FR">
              <a:latin typeface="Calibri" pitchFamily="34" charset="0"/>
            </a:endParaRPr>
          </a:p>
        </p:txBody>
      </p:sp>
      <p:sp>
        <p:nvSpPr>
          <p:cNvPr id="38" name="Ellipse 37"/>
          <p:cNvSpPr/>
          <p:nvPr/>
        </p:nvSpPr>
        <p:spPr>
          <a:xfrm>
            <a:off x="7000875" y="1857375"/>
            <a:ext cx="1214438" cy="1214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CA" sz="1200">
                <a:solidFill>
                  <a:srgbClr val="FFFFFF"/>
                </a:solidFill>
              </a:rPr>
              <a:t>Banque étrangère</a:t>
            </a:r>
            <a:endParaRPr lang="fr-FR" sz="1200">
              <a:solidFill>
                <a:srgbClr val="FFFFFF"/>
              </a:solidFill>
            </a:endParaRPr>
          </a:p>
        </p:txBody>
      </p:sp>
      <p:cxnSp>
        <p:nvCxnSpPr>
          <p:cNvPr id="40" name="Connecteur droit avec flèche 39"/>
          <p:cNvCxnSpPr/>
          <p:nvPr/>
        </p:nvCxnSpPr>
        <p:spPr>
          <a:xfrm flipV="1">
            <a:off x="5500688" y="2428875"/>
            <a:ext cx="1357312"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0" name="ZoneTexte 40"/>
          <p:cNvSpPr txBox="1">
            <a:spLocks noChangeArrowheads="1"/>
          </p:cNvSpPr>
          <p:nvPr/>
        </p:nvSpPr>
        <p:spPr bwMode="auto">
          <a:xfrm>
            <a:off x="3714750" y="3357563"/>
            <a:ext cx="1214438" cy="1077912"/>
          </a:xfrm>
          <a:prstGeom prst="rect">
            <a:avLst/>
          </a:prstGeom>
          <a:noFill/>
          <a:ln w="9525">
            <a:noFill/>
            <a:miter lim="800000"/>
            <a:headEnd/>
            <a:tailEnd/>
          </a:ln>
        </p:spPr>
        <p:txBody>
          <a:bodyPr>
            <a:spAutoFit/>
          </a:bodyPr>
          <a:lstStyle/>
          <a:p>
            <a:r>
              <a:rPr lang="fr-CA" sz="3200">
                <a:latin typeface="Calibri" pitchFamily="34" charset="0"/>
              </a:rPr>
              <a:t>PCAA + TAC</a:t>
            </a:r>
            <a:endParaRPr lang="fr-FR" sz="32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pPr eaLnBrk="1" hangingPunct="1"/>
            <a:r>
              <a:rPr lang="fr-CA" sz="2000" smtClean="0"/>
              <a:t>En août 2007, le marché des TAC synthétique et du PCAA s’effondre</a:t>
            </a:r>
            <a:endParaRPr lang="fr-FR" sz="2000" smtClean="0"/>
          </a:p>
        </p:txBody>
      </p:sp>
      <p:sp>
        <p:nvSpPr>
          <p:cNvPr id="40962" name="Espace réservé du contenu 2"/>
          <p:cNvSpPr>
            <a:spLocks noGrp="1"/>
          </p:cNvSpPr>
          <p:nvPr>
            <p:ph idx="1"/>
          </p:nvPr>
        </p:nvSpPr>
        <p:spPr/>
        <p:txBody>
          <a:bodyPr/>
          <a:lstStyle/>
          <a:p>
            <a:pPr eaLnBrk="1" hangingPunct="1"/>
            <a:endParaRPr lang="fr-FR" sz="2000" smtClean="0"/>
          </a:p>
          <a:p>
            <a:pPr eaLnBrk="1" hangingPunct="1"/>
            <a:r>
              <a:rPr lang="fr-FR" sz="2000" smtClean="0"/>
              <a:t>Illiquidité des PCAA et TAC → La </a:t>
            </a:r>
            <a:r>
              <a:rPr lang="fr-FR" sz="2000" smtClean="0">
                <a:solidFill>
                  <a:srgbClr val="FF0000"/>
                </a:solidFill>
              </a:rPr>
              <a:t>confiance</a:t>
            </a:r>
            <a:r>
              <a:rPr lang="fr-FR" sz="2000" smtClean="0"/>
              <a:t> ébranlé par l’opacité des outils</a:t>
            </a:r>
          </a:p>
          <a:p>
            <a:pPr lvl="1" eaLnBrk="1" hangingPunct="1"/>
            <a:r>
              <a:rPr lang="fr-FR" sz="1600" smtClean="0"/>
              <a:t>Sur la chaine BNN à la mi-août 2007, Clément Gignac, économiste en chef de la Banque Nationale, déclarait que «le problème, c’est que nous ne savons plus qui est propriétaire de quoi et donc qui est exposé à quel niveau de risque…»</a:t>
            </a:r>
          </a:p>
          <a:p>
            <a:pPr eaLnBrk="1" hangingPunct="1"/>
            <a:endParaRPr lang="fr-FR" sz="2000" smtClean="0"/>
          </a:p>
          <a:p>
            <a:pPr eaLnBrk="1" hangingPunct="1"/>
            <a:r>
              <a:rPr lang="fr-FR" sz="2000" smtClean="0"/>
              <a:t>Conséquences de la dégradation des bilans (fonds propres ↓)</a:t>
            </a:r>
          </a:p>
          <a:p>
            <a:pPr eaLnBrk="1" hangingPunct="1"/>
            <a:endParaRPr lang="fr-FR" sz="2000" smtClean="0"/>
          </a:p>
          <a:p>
            <a:pPr eaLnBrk="1" hangingPunct="1"/>
            <a:r>
              <a:rPr lang="fr-FR" sz="2000" smtClean="0"/>
              <a:t>Faillites des grandes institutions financières américaines et anglaises</a:t>
            </a:r>
          </a:p>
          <a:p>
            <a:pPr lvl="1" eaLnBrk="1" hangingPunct="1"/>
            <a:r>
              <a:rPr lang="fr-CA" sz="1600" smtClean="0"/>
              <a:t>2007 : Northern Rock</a:t>
            </a:r>
          </a:p>
          <a:p>
            <a:pPr lvl="1" eaLnBrk="1" hangingPunct="1"/>
            <a:r>
              <a:rPr lang="fr-CA" sz="1600" smtClean="0"/>
              <a:t>2008 : Lehman Brothers, Citigroup, Goldman Sachs et AIG</a:t>
            </a:r>
            <a:endParaRPr lang="fr-FR" sz="1600" smtClean="0"/>
          </a:p>
          <a:p>
            <a:pPr lvl="1" eaLnBrk="1" hangingPunct="1"/>
            <a:endParaRPr lang="fr-FR" sz="16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p:txBody>
          <a:bodyPr/>
          <a:lstStyle/>
          <a:p>
            <a:pPr eaLnBrk="1" hangingPunct="1"/>
            <a:r>
              <a:rPr lang="fr-CA" sz="2000" smtClean="0"/>
              <a:t>Les banques refusent de se prêter entre elles</a:t>
            </a:r>
            <a:endParaRPr lang="fr-FR" sz="2000" smtClean="0"/>
          </a:p>
        </p:txBody>
      </p:sp>
      <p:sp>
        <p:nvSpPr>
          <p:cNvPr id="41986" name="Espace réservé du contenu 2"/>
          <p:cNvSpPr>
            <a:spLocks noGrp="1"/>
          </p:cNvSpPr>
          <p:nvPr>
            <p:ph idx="1"/>
          </p:nvPr>
        </p:nvSpPr>
        <p:spPr/>
        <p:txBody>
          <a:bodyPr/>
          <a:lstStyle/>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r>
              <a:rPr lang="fr-CA" sz="1000" smtClean="0"/>
              <a:t>Source: </a:t>
            </a:r>
            <a:r>
              <a:rPr lang="fr-FR" sz="1000" smtClean="0">
                <a:solidFill>
                  <a:srgbClr val="000000"/>
                </a:solidFill>
              </a:rPr>
              <a:t>Philippe d’Arvisenet, « Une récession historique (1</a:t>
            </a:r>
            <a:r>
              <a:rPr lang="fr-FR" sz="1000" baseline="30000" smtClean="0">
                <a:solidFill>
                  <a:srgbClr val="000000"/>
                </a:solidFill>
              </a:rPr>
              <a:t>ère</a:t>
            </a:r>
            <a:r>
              <a:rPr lang="fr-FR" sz="1000" smtClean="0">
                <a:solidFill>
                  <a:srgbClr val="000000"/>
                </a:solidFill>
              </a:rPr>
              <a:t> partie) », </a:t>
            </a:r>
            <a:r>
              <a:rPr lang="fr-FR" sz="1000" i="1" smtClean="0">
                <a:solidFill>
                  <a:srgbClr val="000000"/>
                </a:solidFill>
              </a:rPr>
              <a:t>Conjoncture, </a:t>
            </a:r>
            <a:r>
              <a:rPr lang="fr-FR" sz="1000" smtClean="0">
                <a:solidFill>
                  <a:srgbClr val="000000"/>
                </a:solidFill>
              </a:rPr>
              <a:t>BNP Parisbas, février 2009, pp. 3-28.</a:t>
            </a:r>
            <a:endParaRPr lang="fr-FR" sz="1000" smtClean="0"/>
          </a:p>
        </p:txBody>
      </p:sp>
      <p:pic>
        <p:nvPicPr>
          <p:cNvPr id="41987" name="Picture 2"/>
          <p:cNvPicPr>
            <a:picLocks noChangeAspect="1" noChangeArrowheads="1"/>
          </p:cNvPicPr>
          <p:nvPr/>
        </p:nvPicPr>
        <p:blipFill>
          <a:blip r:embed="rId2"/>
          <a:srcRect/>
          <a:stretch>
            <a:fillRect/>
          </a:stretch>
        </p:blipFill>
        <p:spPr bwMode="auto">
          <a:xfrm>
            <a:off x="1428750" y="1143000"/>
            <a:ext cx="6237288" cy="44942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p:txBody>
          <a:bodyPr/>
          <a:lstStyle/>
          <a:p>
            <a:pPr eaLnBrk="1" hangingPunct="1"/>
            <a:r>
              <a:rPr lang="fr-CA" sz="2000" smtClean="0"/>
              <a:t>Plans d’intervention: Bilan plan Paulson</a:t>
            </a:r>
            <a:br>
              <a:rPr lang="fr-CA" sz="2000" smtClean="0"/>
            </a:br>
            <a:endParaRPr lang="fr-FR" sz="2000" smtClean="0"/>
          </a:p>
        </p:txBody>
      </p:sp>
      <p:sp>
        <p:nvSpPr>
          <p:cNvPr id="43010" name="Espace réservé du contenu 2"/>
          <p:cNvSpPr>
            <a:spLocks noGrp="1"/>
          </p:cNvSpPr>
          <p:nvPr>
            <p:ph idx="1"/>
          </p:nvPr>
        </p:nvSpPr>
        <p:spPr>
          <a:xfrm>
            <a:off x="395288" y="1557338"/>
            <a:ext cx="8229600" cy="4525962"/>
          </a:xfrm>
        </p:spPr>
        <p:txBody>
          <a:bodyPr/>
          <a:lstStyle/>
          <a:p>
            <a:pPr eaLnBrk="1" hangingPunct="1"/>
            <a:endParaRPr lang="fr-CA" sz="2000" smtClean="0"/>
          </a:p>
          <a:p>
            <a:pPr eaLnBrk="1" hangingPunct="1"/>
            <a:endParaRPr lang="fr-CA" sz="2000" smtClean="0"/>
          </a:p>
        </p:txBody>
      </p:sp>
      <p:graphicFrame>
        <p:nvGraphicFramePr>
          <p:cNvPr id="43050" name="Group 42"/>
          <p:cNvGraphicFramePr>
            <a:graphicFrameLocks noGrp="1"/>
          </p:cNvGraphicFramePr>
          <p:nvPr/>
        </p:nvGraphicFramePr>
        <p:xfrm>
          <a:off x="1187450" y="1052513"/>
          <a:ext cx="7272338" cy="5235575"/>
        </p:xfrm>
        <a:graphic>
          <a:graphicData uri="http://schemas.openxmlformats.org/drawingml/2006/table">
            <a:tbl>
              <a:tblPr/>
              <a:tblGrid>
                <a:gridCol w="3600450"/>
                <a:gridCol w="3671888"/>
              </a:tblGrid>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1" i="0" u="none" strike="noStrike" cap="none" normalizeH="0" baseline="0" smtClean="0">
                          <a:ln>
                            <a:noFill/>
                          </a:ln>
                          <a:solidFill>
                            <a:schemeClr val="tx1"/>
                          </a:solidFill>
                          <a:effectLst/>
                          <a:latin typeface="Calibri" pitchFamily="34" charset="0"/>
                        </a:rPr>
                        <a:t>Nom intervention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1" i="0" u="none" strike="noStrike" cap="none" normalizeH="0" baseline="0" smtClean="0">
                          <a:ln>
                            <a:noFill/>
                          </a:ln>
                          <a:solidFill>
                            <a:schemeClr val="tx1"/>
                          </a:solidFill>
                          <a:effectLst/>
                          <a:latin typeface="Calibri" pitchFamily="34" charset="0"/>
                        </a:rPr>
                        <a:t>Nature de l’intervention</a:t>
                      </a:r>
                      <a:endParaRPr kumimoji="0" lang="fr-FR" sz="1400" b="1"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1" i="0" u="none" strike="noStrike" cap="none" normalizeH="0" baseline="0" smtClean="0">
                          <a:ln>
                            <a:noFill/>
                          </a:ln>
                          <a:solidFill>
                            <a:schemeClr val="tx1"/>
                          </a:solidFill>
                          <a:effectLst/>
                          <a:latin typeface="Calibri" pitchFamily="34" charset="0"/>
                        </a:rPr>
                        <a:t>Date de mise en application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1" i="0" u="none" strike="noStrike" cap="none" normalizeH="0" baseline="0" smtClean="0">
                          <a:ln>
                            <a:noFill/>
                          </a:ln>
                          <a:solidFill>
                            <a:schemeClr val="tx1"/>
                          </a:solidFill>
                          <a:effectLst/>
                          <a:latin typeface="Calibri" pitchFamily="34" charset="0"/>
                        </a:rPr>
                        <a:t>Montant prévu</a:t>
                      </a:r>
                      <a:endParaRPr kumimoji="0" lang="fr-FR" sz="1400" b="1"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TAF (Term Auction Facility)</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Liquidités supp aux banques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12 décembre 2007</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600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TSLF (Term Securities Lending Facility)</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Acceptation PCAA vs liquidité</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11 mars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200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PDCF </a:t>
                      </a:r>
                      <a:r>
                        <a:rPr kumimoji="0" lang="fr-FR" sz="1400" b="0" i="0" u="none" strike="noStrike" cap="none" normalizeH="0" baseline="0" smtClean="0">
                          <a:ln>
                            <a:noFill/>
                          </a:ln>
                          <a:solidFill>
                            <a:schemeClr val="tx1"/>
                          </a:solidFill>
                          <a:effectLst/>
                          <a:latin typeface="Calibri" pitchFamily="34" charset="0"/>
                        </a:rPr>
                        <a:t>(Primary Dealer Credit Facility)</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Facilité de liquidité quotidienne</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16 mars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37 mds$ engagé, montant potentiel inconnu</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(ABCP) Money Market Mutual Fund (MMMF) Liquidity Facility (AMLF)</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Rachat PCAA des fonds d’invest</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19 septembre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24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Commercial Paper Funding Facility (CPFF)</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Achat nouvelles émissions PCAA</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27 octobre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334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Swaps de devises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Avec BC européenne, rachat PCAA en $ÉU</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3 février 2009</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5000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Reprise Bear Stearns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24 mars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29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Aide à Citigroup</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23 novembre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Absorption jusqu’à 90% perte (pot. 234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Soutien Fannie Mae et Freddie Mac</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25 novembre 2008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CA" sz="1400" b="0" i="0" u="none" strike="noStrike" cap="none" normalizeH="0" baseline="0" smtClean="0">
                          <a:ln>
                            <a:noFill/>
                          </a:ln>
                          <a:solidFill>
                            <a:schemeClr val="tx1"/>
                          </a:solidFill>
                          <a:effectLst/>
                          <a:latin typeface="Calibri" pitchFamily="34" charset="0"/>
                        </a:rPr>
                        <a:t>600 mds$</a:t>
                      </a:r>
                      <a:endParaRPr kumimoji="0" lang="fr-FR" sz="14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r>
              <a:rPr lang="fr-CA" sz="2800" smtClean="0"/>
              <a:t>Des interventions inefficaces? Illiquidité vs insolvabilité</a:t>
            </a:r>
            <a:br>
              <a:rPr lang="fr-CA" sz="2800" smtClean="0"/>
            </a:br>
            <a:endParaRPr lang="fr-FR" sz="2800" smtClean="0"/>
          </a:p>
        </p:txBody>
      </p:sp>
      <p:sp>
        <p:nvSpPr>
          <p:cNvPr id="44034" name="Rectangle 3"/>
          <p:cNvSpPr>
            <a:spLocks noGrp="1"/>
          </p:cNvSpPr>
          <p:nvPr>
            <p:ph type="body" idx="1"/>
          </p:nvPr>
        </p:nvSpPr>
        <p:spPr>
          <a:xfrm>
            <a:off x="457200" y="1600200"/>
            <a:ext cx="8362950" cy="4525963"/>
          </a:xfrm>
        </p:spPr>
        <p:txBody>
          <a:bodyPr/>
          <a:lstStyle/>
          <a:p>
            <a:pPr eaLnBrk="1" hangingPunct="1">
              <a:buFont typeface="Arial" charset="0"/>
              <a:buNone/>
            </a:pPr>
            <a:endParaRPr lang="fr-FR" sz="1800" smtClean="0"/>
          </a:p>
          <a:p>
            <a:pPr eaLnBrk="1" hangingPunct="1">
              <a:buFont typeface="Arial" charset="0"/>
              <a:buNone/>
            </a:pPr>
            <a:r>
              <a:rPr lang="fr-FR" sz="1800" smtClean="0"/>
              <a:t>	Témoignant devant un comité du Sénat américain (octobre 2008), la présidente de la FDIC, Sheila C. Bair, « Malgré tout ce que nous entendons sur la crise du crédit et les problèmes des banques, l’essentiel du secteur bancaire américain est en bonne santé et reste bien capitalisé. Mais nous traversons une crise de liquidités. Ce problème est en très grande partie causé par l’incertitude entourant la valeur des actifs hypothécaires, ce qui fait hésiter les banques à se prêter des capitaux entre elles et à prêter aux consommateurs et aux entreprises. »</a:t>
            </a:r>
          </a:p>
          <a:p>
            <a:pPr eaLnBrk="1" hangingPunct="1">
              <a:buFont typeface="Arial" charset="0"/>
              <a:buNone/>
            </a:pPr>
            <a:r>
              <a:rPr lang="fr-CA" sz="1000" smtClean="0"/>
              <a:t>	</a:t>
            </a:r>
            <a:r>
              <a:rPr lang="fr-FR" sz="1000" smtClean="0"/>
              <a:t>Source:  Recherche économique FBN, Le commentaire financier, 24 octobre 2008</a:t>
            </a:r>
          </a:p>
          <a:p>
            <a:pPr eaLnBrk="1" hangingPunct="1">
              <a:buFont typeface="Arial" charset="0"/>
              <a:buNone/>
            </a:pPr>
            <a:endParaRPr lang="fr-FR" sz="1000" smtClean="0"/>
          </a:p>
          <a:p>
            <a:pPr>
              <a:buFont typeface="Arial" charset="0"/>
              <a:buNone/>
            </a:pPr>
            <a:endParaRPr lang="fr-F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re 1"/>
          <p:cNvSpPr>
            <a:spLocks noGrp="1"/>
          </p:cNvSpPr>
          <p:nvPr>
            <p:ph type="title"/>
          </p:nvPr>
        </p:nvSpPr>
        <p:spPr/>
        <p:txBody>
          <a:bodyPr/>
          <a:lstStyle/>
          <a:p>
            <a:pPr eaLnBrk="1" hangingPunct="1"/>
            <a:r>
              <a:rPr lang="fr-CA" sz="2800" smtClean="0"/>
              <a:t>Évolution de la finance globalisée depuis 1971</a:t>
            </a:r>
            <a:endParaRPr lang="fr-FR" sz="2800" smtClean="0"/>
          </a:p>
        </p:txBody>
      </p:sp>
      <p:sp>
        <p:nvSpPr>
          <p:cNvPr id="1032" name="Espace réservé du contenu 2"/>
          <p:cNvSpPr>
            <a:spLocks noGrp="1"/>
          </p:cNvSpPr>
          <p:nvPr>
            <p:ph idx="1"/>
          </p:nvPr>
        </p:nvSpPr>
        <p:spPr/>
        <p:txBody>
          <a:bodyPr/>
          <a:lstStyle/>
          <a:p>
            <a:pPr eaLnBrk="1" hangingPunct="1">
              <a:buFont typeface="Arial" charset="0"/>
              <a:buNone/>
            </a:pPr>
            <a:endParaRPr lang="fr-CA" sz="2000"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z="1600" smtClean="0"/>
          </a:p>
          <a:p>
            <a:pPr eaLnBrk="1" hangingPunct="1"/>
            <a:endParaRPr lang="fr-CA" sz="1600" smtClean="0"/>
          </a:p>
          <a:p>
            <a:pPr eaLnBrk="1" hangingPunct="1"/>
            <a:r>
              <a:rPr lang="fr-CA" sz="1600" smtClean="0"/>
              <a:t>Expansion de la mobilité du capital entraine  la volatilité et l’abondance des liquidités</a:t>
            </a:r>
          </a:p>
          <a:p>
            <a:pPr eaLnBrk="1" hangingPunct="1"/>
            <a:r>
              <a:rPr lang="fr-CA" sz="1600" smtClean="0"/>
              <a:t>Expansion des risques, notamment des risques de change et de taux d’intérêt</a:t>
            </a:r>
            <a:endParaRPr lang="fr-FR" sz="1600" smtClean="0"/>
          </a:p>
        </p:txBody>
      </p:sp>
      <p:graphicFrame>
        <p:nvGraphicFramePr>
          <p:cNvPr id="1030" name="Object 6"/>
          <p:cNvGraphicFramePr>
            <a:graphicFrameLocks noChangeAspect="1"/>
          </p:cNvGraphicFramePr>
          <p:nvPr/>
        </p:nvGraphicFramePr>
        <p:xfrm>
          <a:off x="285750" y="1500188"/>
          <a:ext cx="8510588" cy="3571875"/>
        </p:xfrm>
        <a:graphic>
          <a:graphicData uri="http://schemas.openxmlformats.org/presentationml/2006/ole">
            <p:oleObj spid="_x0000_s1030" name="Document" r:id="rId3" imgW="7162477" imgH="2885894" progId="">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r>
              <a:rPr lang="fr-CA" sz="2000" smtClean="0"/>
              <a:t>Pertes des banques par région (1) septembre 2009</a:t>
            </a:r>
            <a:endParaRPr lang="fr-FR" sz="2000" smtClean="0"/>
          </a:p>
        </p:txBody>
      </p:sp>
      <p:sp>
        <p:nvSpPr>
          <p:cNvPr id="45058" name="Rectangle 3"/>
          <p:cNvSpPr>
            <a:spLocks noGrp="1"/>
          </p:cNvSpPr>
          <p:nvPr>
            <p:ph type="body" idx="1"/>
          </p:nvPr>
        </p:nvSpPr>
        <p:spPr>
          <a:xfrm>
            <a:off x="457200" y="1600200"/>
            <a:ext cx="8229600" cy="4781550"/>
          </a:xfrm>
        </p:spPr>
        <p:txBody>
          <a:bodyPr/>
          <a:lstStyle/>
          <a:p>
            <a:pPr>
              <a:lnSpc>
                <a:spcPct val="80000"/>
              </a:lnSpc>
            </a:pPr>
            <a:endParaRPr lang="fr-CA" sz="3600" smtClean="0"/>
          </a:p>
          <a:p>
            <a:pPr>
              <a:lnSpc>
                <a:spcPct val="80000"/>
              </a:lnSpc>
            </a:pPr>
            <a:endParaRPr lang="fr-CA" sz="3600" smtClean="0"/>
          </a:p>
          <a:p>
            <a:pPr>
              <a:lnSpc>
                <a:spcPct val="80000"/>
              </a:lnSpc>
            </a:pPr>
            <a:endParaRPr lang="fr-CA" sz="3600" smtClean="0"/>
          </a:p>
          <a:p>
            <a:pPr>
              <a:lnSpc>
                <a:spcPct val="80000"/>
              </a:lnSpc>
            </a:pPr>
            <a:endParaRPr lang="fr-CA" sz="3600" smtClean="0"/>
          </a:p>
          <a:p>
            <a:pPr>
              <a:lnSpc>
                <a:spcPct val="80000"/>
              </a:lnSpc>
            </a:pPr>
            <a:endParaRPr lang="fr-CA" sz="3600" smtClean="0"/>
          </a:p>
          <a:p>
            <a:pPr>
              <a:lnSpc>
                <a:spcPct val="80000"/>
              </a:lnSpc>
            </a:pPr>
            <a:endParaRPr lang="fr-CA" sz="3600" smtClean="0"/>
          </a:p>
          <a:p>
            <a:pPr>
              <a:lnSpc>
                <a:spcPct val="80000"/>
              </a:lnSpc>
            </a:pPr>
            <a:endParaRPr lang="fr-CA" sz="3600" smtClean="0"/>
          </a:p>
          <a:p>
            <a:pPr>
              <a:lnSpc>
                <a:spcPct val="80000"/>
              </a:lnSpc>
            </a:pPr>
            <a:endParaRPr lang="fr-CA" sz="1200" smtClean="0"/>
          </a:p>
          <a:p>
            <a:pPr>
              <a:lnSpc>
                <a:spcPct val="80000"/>
              </a:lnSpc>
            </a:pPr>
            <a:endParaRPr lang="fr-CA" sz="1000" smtClean="0"/>
          </a:p>
          <a:p>
            <a:pPr>
              <a:lnSpc>
                <a:spcPct val="80000"/>
              </a:lnSpc>
            </a:pPr>
            <a:endParaRPr lang="fr-CA" sz="1000" smtClean="0"/>
          </a:p>
          <a:p>
            <a:pPr>
              <a:lnSpc>
                <a:spcPct val="80000"/>
              </a:lnSpc>
            </a:pPr>
            <a:r>
              <a:rPr lang="fr-CA" sz="1000" smtClean="0"/>
              <a:t>Source: </a:t>
            </a:r>
            <a:r>
              <a:rPr lang="fr-FR" sz="1000" smtClean="0"/>
              <a:t>FMI, Point de presse - Rapport sur la stabilité financière dans le monde (octobre 2009), </a:t>
            </a:r>
          </a:p>
          <a:p>
            <a:pPr>
              <a:lnSpc>
                <a:spcPct val="80000"/>
              </a:lnSpc>
              <a:buFont typeface="Arial" charset="0"/>
              <a:buNone/>
            </a:pPr>
            <a:r>
              <a:rPr lang="fr-FR" sz="1000" smtClean="0"/>
              <a:t>	[En ligne): https://www.imf.org/external/french/pubs/ft/gfsr/2009/02/pdf/pressf.pdf</a:t>
            </a:r>
          </a:p>
        </p:txBody>
      </p:sp>
      <p:pic>
        <p:nvPicPr>
          <p:cNvPr id="45059" name="Picture 4"/>
          <p:cNvPicPr>
            <a:picLocks noChangeAspect="1" noChangeArrowheads="1"/>
          </p:cNvPicPr>
          <p:nvPr/>
        </p:nvPicPr>
        <p:blipFill>
          <a:blip r:embed="rId2"/>
          <a:srcRect/>
          <a:stretch>
            <a:fillRect/>
          </a:stretch>
        </p:blipFill>
        <p:spPr bwMode="auto">
          <a:xfrm>
            <a:off x="1403350" y="1628775"/>
            <a:ext cx="6264275" cy="41021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fr-CA" sz="2000" smtClean="0"/>
              <a:t>Pertes des banques par région (2) fin 2008</a:t>
            </a:r>
            <a:endParaRPr lang="fr-FR" sz="2000" smtClean="0"/>
          </a:p>
        </p:txBody>
      </p:sp>
      <p:sp>
        <p:nvSpPr>
          <p:cNvPr id="46082" name="Rectangle 3"/>
          <p:cNvSpPr>
            <a:spLocks noGrp="1"/>
          </p:cNvSpPr>
          <p:nvPr>
            <p:ph type="body" idx="1"/>
          </p:nvPr>
        </p:nvSpPr>
        <p:spPr/>
        <p:txBody>
          <a:bodyPr/>
          <a:lstStyle/>
          <a:p>
            <a:endParaRPr lang="fr-CA" smtClean="0"/>
          </a:p>
          <a:p>
            <a:endParaRPr lang="fr-CA" smtClean="0"/>
          </a:p>
          <a:p>
            <a:endParaRPr lang="fr-CA" smtClean="0"/>
          </a:p>
          <a:p>
            <a:endParaRPr lang="fr-CA" smtClean="0"/>
          </a:p>
          <a:p>
            <a:endParaRPr lang="fr-CA" smtClean="0"/>
          </a:p>
          <a:p>
            <a:endParaRPr lang="fr-CA" smtClean="0"/>
          </a:p>
          <a:p>
            <a:endParaRPr lang="fr-CA" smtClean="0"/>
          </a:p>
          <a:p>
            <a:r>
              <a:rPr lang="fr-CA" sz="1000" smtClean="0"/>
              <a:t>Source: </a:t>
            </a:r>
            <a:r>
              <a:rPr lang="fr-FR" sz="1000" smtClean="0"/>
              <a:t>Laurent Quignon, « Les banques dans la crise financière, acte II », Conjoncture, BNP Parisbas, octobre-novembre 2008, pp. 18-29.</a:t>
            </a:r>
          </a:p>
        </p:txBody>
      </p:sp>
      <p:pic>
        <p:nvPicPr>
          <p:cNvPr id="46083" name="Picture 2"/>
          <p:cNvPicPr>
            <a:picLocks noChangeAspect="1" noChangeArrowheads="1"/>
          </p:cNvPicPr>
          <p:nvPr/>
        </p:nvPicPr>
        <p:blipFill>
          <a:blip r:embed="rId2"/>
          <a:srcRect/>
          <a:stretch>
            <a:fillRect/>
          </a:stretch>
        </p:blipFill>
        <p:spPr bwMode="auto">
          <a:xfrm>
            <a:off x="1547813" y="1052513"/>
            <a:ext cx="6119812" cy="46069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p:txBody>
          <a:bodyPr/>
          <a:lstStyle/>
          <a:p>
            <a:pPr eaLnBrk="1" hangingPunct="1"/>
            <a:r>
              <a:rPr lang="fr-CA" sz="2800" smtClean="0"/>
              <a:t>4. Crise financière</a:t>
            </a:r>
            <a:endParaRPr lang="fr-FR" sz="2800" smtClean="0"/>
          </a:p>
        </p:txBody>
      </p:sp>
      <p:sp>
        <p:nvSpPr>
          <p:cNvPr id="47106" name="Espace réservé du contenu 2"/>
          <p:cNvSpPr>
            <a:spLocks noGrp="1"/>
          </p:cNvSpPr>
          <p:nvPr>
            <p:ph idx="1"/>
          </p:nvPr>
        </p:nvSpPr>
        <p:spPr/>
        <p:txBody>
          <a:bodyPr/>
          <a:lstStyle/>
          <a:p>
            <a:pPr eaLnBrk="1" hangingPunct="1"/>
            <a:r>
              <a:rPr lang="fr-FR" sz="2000" smtClean="0"/>
              <a:t>Contraction financement et levier des investisseurs</a:t>
            </a:r>
          </a:p>
          <a:p>
            <a:pPr eaLnBrk="1" hangingPunct="1"/>
            <a:endParaRPr lang="fr-FR" sz="2000" smtClean="0"/>
          </a:p>
          <a:p>
            <a:pPr eaLnBrk="1" hangingPunct="1"/>
            <a:r>
              <a:rPr lang="fr-FR" sz="2000" smtClean="0"/>
              <a:t>Contraction généralisé de la valeur des titres</a:t>
            </a:r>
          </a:p>
          <a:p>
            <a:pPr eaLnBrk="1" hangingPunct="1"/>
            <a:endParaRPr lang="fr-FR" sz="2000" smtClean="0"/>
          </a:p>
          <a:p>
            <a:pPr eaLnBrk="1" hangingPunct="1"/>
            <a:r>
              <a:rPr lang="fr-FR" sz="2000" smtClean="0"/>
              <a:t>Pertes des investisseurs privés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p:txBody>
          <a:bodyPr/>
          <a:lstStyle/>
          <a:p>
            <a:pPr eaLnBrk="1" hangingPunct="1"/>
            <a:r>
              <a:rPr lang="fr-CA" sz="2000" smtClean="0"/>
              <a:t>Effondrement du marché du PCAA</a:t>
            </a:r>
            <a:endParaRPr lang="fr-FR" sz="2000" smtClean="0"/>
          </a:p>
        </p:txBody>
      </p:sp>
      <p:sp>
        <p:nvSpPr>
          <p:cNvPr id="48130" name="Espace réservé du contenu 2"/>
          <p:cNvSpPr>
            <a:spLocks noGrp="1"/>
          </p:cNvSpPr>
          <p:nvPr>
            <p:ph idx="1"/>
          </p:nvPr>
        </p:nvSpPr>
        <p:spPr/>
        <p:txBody>
          <a:bodyPr/>
          <a:lstStyle/>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z="1000" smtClean="0"/>
          </a:p>
          <a:p>
            <a:pPr eaLnBrk="1" hangingPunct="1"/>
            <a:r>
              <a:rPr lang="fr-CA" sz="1000" smtClean="0"/>
              <a:t>Source:  Recherche économique FBN, </a:t>
            </a:r>
            <a:r>
              <a:rPr lang="fr-CA" sz="1000" i="1" smtClean="0"/>
              <a:t>Le commentaire financier,</a:t>
            </a:r>
            <a:r>
              <a:rPr lang="fr-CA" sz="1000" smtClean="0"/>
              <a:t> 24 octobre 2008</a:t>
            </a:r>
            <a:endParaRPr lang="fr-FR" sz="1000" smtClean="0"/>
          </a:p>
        </p:txBody>
      </p:sp>
      <p:pic>
        <p:nvPicPr>
          <p:cNvPr id="48131" name="Picture 4"/>
          <p:cNvPicPr>
            <a:picLocks noChangeAspect="1" noChangeArrowheads="1"/>
          </p:cNvPicPr>
          <p:nvPr/>
        </p:nvPicPr>
        <p:blipFill>
          <a:blip r:embed="rId2"/>
          <a:srcRect/>
          <a:stretch>
            <a:fillRect/>
          </a:stretch>
        </p:blipFill>
        <p:spPr bwMode="auto">
          <a:xfrm>
            <a:off x="285750" y="1857375"/>
            <a:ext cx="8362950" cy="37861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p:nvPr>
        </p:nvSpPr>
        <p:spPr/>
        <p:txBody>
          <a:bodyPr/>
          <a:lstStyle/>
          <a:p>
            <a:pPr eaLnBrk="1" hangingPunct="1"/>
            <a:r>
              <a:rPr lang="fr-CA" sz="2800" smtClean="0"/>
              <a:t>5. Récession mondiale </a:t>
            </a:r>
            <a:endParaRPr lang="fr-FR" sz="2800" smtClean="0"/>
          </a:p>
        </p:txBody>
      </p:sp>
      <p:sp>
        <p:nvSpPr>
          <p:cNvPr id="49154" name="Espace réservé du contenu 2"/>
          <p:cNvSpPr>
            <a:spLocks noGrp="1"/>
          </p:cNvSpPr>
          <p:nvPr>
            <p:ph idx="1"/>
          </p:nvPr>
        </p:nvSpPr>
        <p:spPr/>
        <p:txBody>
          <a:bodyPr/>
          <a:lstStyle/>
          <a:p>
            <a:pPr eaLnBrk="1" hangingPunct="1"/>
            <a:r>
              <a:rPr lang="fr-FR" sz="2000" smtClean="0"/>
              <a:t>Le cycle dépressif (Contraction du crédit, faillites personnelles, baisse de la consommation, pertes d’emplois)</a:t>
            </a:r>
          </a:p>
          <a:p>
            <a:pPr eaLnBrk="1" hangingPunct="1"/>
            <a:endParaRPr lang="fr-FR" sz="2000" smtClean="0"/>
          </a:p>
          <a:p>
            <a:pPr eaLnBrk="1" hangingPunct="1"/>
            <a:r>
              <a:rPr lang="fr-FR" sz="2000" smtClean="0"/>
              <a:t>La récession en chiffres (FMI octobre 2009)</a:t>
            </a:r>
          </a:p>
          <a:p>
            <a:pPr lvl="1" eaLnBrk="1" hangingPunct="1"/>
            <a:r>
              <a:rPr lang="fr-CA" sz="1600" smtClean="0"/>
              <a:t>Pertes dérivés crédits: 300 à 340 mds$</a:t>
            </a:r>
          </a:p>
          <a:p>
            <a:pPr lvl="1" eaLnBrk="1" hangingPunct="1"/>
            <a:r>
              <a:rPr lang="fr-CA" sz="1600" smtClean="0"/>
              <a:t>Pertes économie réelle mondiale: 3400 à 4100 mds$</a:t>
            </a:r>
            <a:endParaRPr lang="fr-FR" sz="1600" smtClean="0"/>
          </a:p>
          <a:p>
            <a:pPr eaLnBrk="1" hangingPunct="1"/>
            <a:endParaRPr lang="fr-FR" sz="2000" smtClean="0"/>
          </a:p>
          <a:p>
            <a:pPr eaLnBrk="1" hangingPunct="1"/>
            <a:r>
              <a:rPr lang="fr-FR" sz="2000" smtClean="0"/>
              <a:t>Les plans de relance</a:t>
            </a:r>
          </a:p>
          <a:p>
            <a:pPr lvl="1" eaLnBrk="1" hangingPunct="1"/>
            <a:r>
              <a:rPr lang="fr-FR" sz="1600" smtClean="0"/>
              <a:t>Injections de liquidités dans le système financier (2007-2008)</a:t>
            </a:r>
          </a:p>
          <a:p>
            <a:pPr lvl="1" eaLnBrk="1" hangingPunct="1"/>
            <a:r>
              <a:rPr lang="fr-FR" sz="1600" smtClean="0"/>
              <a:t>Plans de relance : Socialisations des pertes (2009-...)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nvPr>
        </p:nvSpPr>
        <p:spPr/>
        <p:txBody>
          <a:bodyPr/>
          <a:lstStyle/>
          <a:p>
            <a:pPr eaLnBrk="1" hangingPunct="1"/>
            <a:r>
              <a:rPr lang="fr-CA" sz="2000" smtClean="0"/>
              <a:t>Une décroissance forte du PIB mondial</a:t>
            </a:r>
            <a:endParaRPr lang="fr-FR" sz="2000" smtClean="0"/>
          </a:p>
        </p:txBody>
      </p:sp>
      <p:sp>
        <p:nvSpPr>
          <p:cNvPr id="50178" name="Espace réservé du contenu 2"/>
          <p:cNvSpPr>
            <a:spLocks noGrp="1"/>
          </p:cNvSpPr>
          <p:nvPr>
            <p:ph idx="1"/>
          </p:nvPr>
        </p:nvSpPr>
        <p:spPr/>
        <p:txBody>
          <a:bodyPr/>
          <a:lstStyle/>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endParaRPr lang="fr-CA" smtClean="0"/>
          </a:p>
          <a:p>
            <a:pPr eaLnBrk="1" hangingPunct="1"/>
            <a:r>
              <a:rPr lang="fr-CA" sz="1000" smtClean="0"/>
              <a:t>Source: </a:t>
            </a:r>
            <a:r>
              <a:rPr lang="fr-FR" sz="1000" smtClean="0">
                <a:solidFill>
                  <a:srgbClr val="000000"/>
                </a:solidFill>
              </a:rPr>
              <a:t>Philippe d’Arvisenet, « Une récession historique (2ème partie : les « green shoots ») », </a:t>
            </a:r>
            <a:r>
              <a:rPr lang="fr-FR" sz="1000" i="1" smtClean="0">
                <a:solidFill>
                  <a:srgbClr val="000000"/>
                </a:solidFill>
              </a:rPr>
              <a:t>Conjoncture, </a:t>
            </a:r>
            <a:r>
              <a:rPr lang="fr-FR" sz="1000" smtClean="0">
                <a:solidFill>
                  <a:srgbClr val="000000"/>
                </a:solidFill>
              </a:rPr>
              <a:t>BNP Parisbas, juin 2009, pp. 3-36.</a:t>
            </a:r>
            <a:endParaRPr lang="fr-FR" sz="1000" smtClean="0"/>
          </a:p>
        </p:txBody>
      </p:sp>
      <p:pic>
        <p:nvPicPr>
          <p:cNvPr id="50179" name="Picture 2"/>
          <p:cNvPicPr>
            <a:picLocks noChangeAspect="1" noChangeArrowheads="1"/>
          </p:cNvPicPr>
          <p:nvPr/>
        </p:nvPicPr>
        <p:blipFill>
          <a:blip r:embed="rId2"/>
          <a:srcRect/>
          <a:stretch>
            <a:fillRect/>
          </a:stretch>
        </p:blipFill>
        <p:spPr bwMode="auto">
          <a:xfrm>
            <a:off x="928688" y="1428750"/>
            <a:ext cx="6929437" cy="39735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p:cNvSpPr>
            <a:spLocks noGrp="1"/>
          </p:cNvSpPr>
          <p:nvPr>
            <p:ph type="title"/>
          </p:nvPr>
        </p:nvSpPr>
        <p:spPr/>
        <p:txBody>
          <a:bodyPr/>
          <a:lstStyle/>
          <a:p>
            <a:pPr eaLnBrk="1" hangingPunct="1"/>
            <a:r>
              <a:rPr lang="fr-CA" sz="2800" smtClean="0"/>
              <a:t>6. Conclusions</a:t>
            </a:r>
            <a:endParaRPr lang="fr-FR" sz="2800" smtClean="0"/>
          </a:p>
        </p:txBody>
      </p:sp>
      <p:sp>
        <p:nvSpPr>
          <p:cNvPr id="51202" name="Espace réservé du contenu 2"/>
          <p:cNvSpPr>
            <a:spLocks noGrp="1"/>
          </p:cNvSpPr>
          <p:nvPr>
            <p:ph idx="1"/>
          </p:nvPr>
        </p:nvSpPr>
        <p:spPr/>
        <p:txBody>
          <a:bodyPr/>
          <a:lstStyle/>
          <a:p>
            <a:pPr eaLnBrk="1" hangingPunct="1"/>
            <a:r>
              <a:rPr lang="fr-CA" sz="2000" smtClean="0"/>
              <a:t>Retour sur les causes de la crise: </a:t>
            </a:r>
          </a:p>
          <a:p>
            <a:pPr eaLnBrk="1" hangingPunct="1">
              <a:buFont typeface="Arial" charset="0"/>
              <a:buNone/>
            </a:pPr>
            <a:r>
              <a:rPr lang="fr-CA" sz="2000" smtClean="0"/>
              <a:t>	régulation déficiente ou crise du modèle d’accumulation capitaliste?</a:t>
            </a:r>
            <a:endParaRPr lang="fr-FR" sz="2000" smtClean="0"/>
          </a:p>
          <a:p>
            <a:pPr eaLnBrk="1" hangingPunct="1"/>
            <a:endParaRPr lang="fr-CA" sz="2000" smtClean="0"/>
          </a:p>
          <a:p>
            <a:pPr eaLnBrk="1" hangingPunct="1"/>
            <a:r>
              <a:rPr lang="fr-CA" sz="2000" smtClean="0"/>
              <a:t>Comparaison des marchés nationaux</a:t>
            </a:r>
            <a:endParaRPr lang="fr-FR" sz="2000" smtClean="0"/>
          </a:p>
          <a:p>
            <a:pPr lvl="1" eaLnBrk="1" hangingPunct="1"/>
            <a:r>
              <a:rPr lang="fr-CA" sz="1600" smtClean="0"/>
              <a:t>ÉU et Angleterre</a:t>
            </a:r>
            <a:endParaRPr lang="fr-FR" sz="1600" smtClean="0"/>
          </a:p>
          <a:p>
            <a:pPr lvl="1" eaLnBrk="1" hangingPunct="1"/>
            <a:r>
              <a:rPr lang="fr-CA" sz="1600" smtClean="0"/>
              <a:t>Canada et Europe continentale</a:t>
            </a:r>
            <a:endParaRPr lang="fr-FR" sz="16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title"/>
          </p:nvPr>
        </p:nvSpPr>
        <p:spPr/>
        <p:txBody>
          <a:bodyPr/>
          <a:lstStyle/>
          <a:p>
            <a:pPr eaLnBrk="1" hangingPunct="1"/>
            <a:r>
              <a:rPr lang="fr-CA" sz="2000" smtClean="0"/>
              <a:t>Solutions et avenir du système financier</a:t>
            </a:r>
            <a:endParaRPr lang="fr-FR" sz="2000" smtClean="0"/>
          </a:p>
        </p:txBody>
      </p:sp>
      <p:sp>
        <p:nvSpPr>
          <p:cNvPr id="52226" name="Espace réservé du contenu 2"/>
          <p:cNvSpPr>
            <a:spLocks noGrp="1"/>
          </p:cNvSpPr>
          <p:nvPr>
            <p:ph idx="1"/>
          </p:nvPr>
        </p:nvSpPr>
        <p:spPr/>
        <p:txBody>
          <a:bodyPr/>
          <a:lstStyle/>
          <a:p>
            <a:pPr eaLnBrk="1" hangingPunct="1"/>
            <a:r>
              <a:rPr lang="fr-CA" sz="2000" smtClean="0"/>
              <a:t>Pas de remise en cause du néolibéralisme</a:t>
            </a:r>
          </a:p>
          <a:p>
            <a:pPr eaLnBrk="1" hangingPunct="1"/>
            <a:endParaRPr lang="fr-CA" sz="2000" smtClean="0"/>
          </a:p>
          <a:p>
            <a:pPr eaLnBrk="1" hangingPunct="1"/>
            <a:r>
              <a:rPr lang="fr-CA" sz="2000" smtClean="0"/>
              <a:t>Plan G20</a:t>
            </a:r>
            <a:endParaRPr lang="fr-FR" sz="2000" smtClean="0"/>
          </a:p>
          <a:p>
            <a:pPr lvl="1" eaLnBrk="1" hangingPunct="1"/>
            <a:r>
              <a:rPr lang="fr-CA" sz="1600" smtClean="0"/>
              <a:t>Révision règles internationales sur banques</a:t>
            </a:r>
            <a:endParaRPr lang="fr-FR" sz="1600" smtClean="0"/>
          </a:p>
          <a:p>
            <a:pPr lvl="1" eaLnBrk="1" hangingPunct="1"/>
            <a:r>
              <a:rPr lang="fr-CA" sz="1600" smtClean="0"/>
              <a:t>Promesse d’organisation des marchés de produits dérivés</a:t>
            </a:r>
            <a:endParaRPr lang="fr-FR" sz="1600" smtClean="0"/>
          </a:p>
          <a:p>
            <a:pPr lvl="1" eaLnBrk="1" hangingPunct="1"/>
            <a:r>
              <a:rPr lang="fr-CA" sz="1600" smtClean="0"/>
              <a:t>Refonte gouvernance FMI (= 5% répartition quotes-parts et fonds x3 à 1100mds$)</a:t>
            </a:r>
            <a:endParaRPr lang="fr-FR" sz="1600" smtClean="0"/>
          </a:p>
          <a:p>
            <a:pPr lvl="1" eaLnBrk="1" hangingPunct="1"/>
            <a:r>
              <a:rPr lang="fr-CA" sz="1600" smtClean="0"/>
              <a:t>Encadrement des paradis fiscaux</a:t>
            </a:r>
            <a:endParaRPr lang="fr-FR" sz="16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p:txBody>
          <a:bodyPr/>
          <a:lstStyle/>
          <a:p>
            <a:pPr eaLnBrk="1" hangingPunct="1"/>
            <a:r>
              <a:rPr lang="fr-CA" sz="2000" smtClean="0"/>
              <a:t>Questions absentes</a:t>
            </a:r>
            <a:endParaRPr lang="fr-FR" sz="2000" smtClean="0"/>
          </a:p>
        </p:txBody>
      </p:sp>
      <p:sp>
        <p:nvSpPr>
          <p:cNvPr id="53250" name="Espace réservé du contenu 2"/>
          <p:cNvSpPr>
            <a:spLocks noGrp="1"/>
          </p:cNvSpPr>
          <p:nvPr>
            <p:ph idx="1"/>
          </p:nvPr>
        </p:nvSpPr>
        <p:spPr>
          <a:xfrm>
            <a:off x="457200" y="1285875"/>
            <a:ext cx="8229600" cy="5072063"/>
          </a:xfrm>
        </p:spPr>
        <p:txBody>
          <a:bodyPr/>
          <a:lstStyle/>
          <a:p>
            <a:pPr eaLnBrk="1" hangingPunct="1"/>
            <a:r>
              <a:rPr lang="fr-FR" sz="2000" smtClean="0"/>
              <a:t>Réforme des normes comptables (= éléments </a:t>
            </a:r>
            <a:r>
              <a:rPr lang="fr-FR" sz="2000" smtClean="0">
                <a:solidFill>
                  <a:srgbClr val="FF0000"/>
                </a:solidFill>
              </a:rPr>
              <a:t>hors-bilan+mark-to-market</a:t>
            </a:r>
            <a:r>
              <a:rPr lang="fr-FR" sz="2000" smtClean="0"/>
              <a:t>)</a:t>
            </a:r>
          </a:p>
          <a:p>
            <a:pPr eaLnBrk="1" hangingPunct="1"/>
            <a:endParaRPr lang="fr-FR" sz="2000" smtClean="0"/>
          </a:p>
          <a:p>
            <a:pPr eaLnBrk="1" hangingPunct="1"/>
            <a:r>
              <a:rPr lang="fr-FR" sz="2000" smtClean="0"/>
              <a:t>Régulation des </a:t>
            </a:r>
            <a:r>
              <a:rPr lang="fr-FR" sz="2000" smtClean="0">
                <a:solidFill>
                  <a:srgbClr val="FF0000"/>
                </a:solidFill>
              </a:rPr>
              <a:t>agences de notation</a:t>
            </a:r>
          </a:p>
          <a:p>
            <a:pPr eaLnBrk="1" hangingPunct="1"/>
            <a:endParaRPr lang="fr-FR" sz="2000" smtClean="0"/>
          </a:p>
          <a:p>
            <a:pPr eaLnBrk="1" hangingPunct="1"/>
            <a:r>
              <a:rPr lang="fr-FR" sz="2000" smtClean="0"/>
              <a:t>Régulation des </a:t>
            </a:r>
            <a:r>
              <a:rPr lang="fr-FR" sz="2000" smtClean="0">
                <a:solidFill>
                  <a:srgbClr val="FF0000"/>
                </a:solidFill>
              </a:rPr>
              <a:t>Hedge Funds</a:t>
            </a:r>
            <a:r>
              <a:rPr lang="fr-FR" sz="2000" smtClean="0"/>
              <a:t> (Fonds d’investissements risqués)</a:t>
            </a:r>
          </a:p>
          <a:p>
            <a:pPr eaLnBrk="1" hangingPunct="1"/>
            <a:endParaRPr lang="fr-FR" sz="2000" smtClean="0"/>
          </a:p>
          <a:p>
            <a:pPr eaLnBrk="1" hangingPunct="1"/>
            <a:r>
              <a:rPr lang="fr-FR" sz="2000" smtClean="0"/>
              <a:t>Séparations activités bancaires, </a:t>
            </a:r>
            <a:r>
              <a:rPr lang="fr-FR" sz="2000" smtClean="0">
                <a:solidFill>
                  <a:srgbClr val="FF0000"/>
                </a:solidFill>
              </a:rPr>
              <a:t>investissement</a:t>
            </a:r>
            <a:r>
              <a:rPr lang="fr-FR" sz="2000" smtClean="0"/>
              <a:t> vs dépôt/crédit</a:t>
            </a:r>
          </a:p>
          <a:p>
            <a:pPr eaLnBrk="1" hangingPunct="1"/>
            <a:endParaRPr lang="fr-FR" sz="2000" smtClean="0"/>
          </a:p>
          <a:p>
            <a:pPr eaLnBrk="1" hangingPunct="1"/>
            <a:r>
              <a:rPr lang="fr-FR" sz="2000" smtClean="0"/>
              <a:t>Questions monétaires ($ vs monnaie comme </a:t>
            </a:r>
            <a:r>
              <a:rPr lang="fr-FR" sz="2000" smtClean="0">
                <a:solidFill>
                  <a:srgbClr val="FF0000"/>
                </a:solidFill>
              </a:rPr>
              <a:t>bien public mondial</a:t>
            </a:r>
            <a:r>
              <a:rPr lang="fr-FR" sz="2000" smtClean="0"/>
              <a:t>)</a:t>
            </a:r>
          </a:p>
          <a:p>
            <a:pPr eaLnBrk="1" hangingPunct="1"/>
            <a:endParaRPr lang="fr-FR" sz="2000" smtClean="0"/>
          </a:p>
          <a:p>
            <a:pPr eaLnBrk="1" hangingPunct="1"/>
            <a:r>
              <a:rPr lang="fr-FR" sz="2000" smtClean="0"/>
              <a:t>Contrôle des flux </a:t>
            </a:r>
            <a:r>
              <a:rPr lang="fr-FR" sz="2000" smtClean="0">
                <a:solidFill>
                  <a:srgbClr val="FF0000"/>
                </a:solidFill>
              </a:rPr>
              <a:t>spéculatifs</a:t>
            </a:r>
            <a:r>
              <a:rPr lang="fr-FR" sz="2000" smtClean="0"/>
              <a:t> (Taxe Tobin?)</a:t>
            </a:r>
          </a:p>
          <a:p>
            <a:pPr eaLnBrk="1" hangingPunct="1"/>
            <a:endParaRPr lang="fr-FR" sz="2000" smtClean="0"/>
          </a:p>
          <a:p>
            <a:pPr eaLnBrk="1" hangingPunct="1"/>
            <a:r>
              <a:rPr lang="fr-FR" sz="2000" smtClean="0"/>
              <a:t>Valeur actionnariale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p:txBody>
          <a:bodyPr/>
          <a:lstStyle/>
          <a:p>
            <a:pPr eaLnBrk="1" hangingPunct="1"/>
            <a:r>
              <a:rPr lang="fr-CA" sz="2000" smtClean="0"/>
              <a:t>Endettement mondial, que faire?</a:t>
            </a:r>
            <a:endParaRPr lang="fr-FR" sz="2000" smtClean="0"/>
          </a:p>
        </p:txBody>
      </p:sp>
      <p:sp>
        <p:nvSpPr>
          <p:cNvPr id="54274" name="Espace réservé du contenu 2"/>
          <p:cNvSpPr>
            <a:spLocks noGrp="1"/>
          </p:cNvSpPr>
          <p:nvPr>
            <p:ph idx="1"/>
          </p:nvPr>
        </p:nvSpPr>
        <p:spPr/>
        <p:txBody>
          <a:bodyPr/>
          <a:lstStyle/>
          <a:p>
            <a:pPr eaLnBrk="1" hangingPunct="1"/>
            <a:endParaRPr lang="fr-FR" sz="2000" smtClean="0"/>
          </a:p>
          <a:p>
            <a:pPr eaLnBrk="1" hangingPunct="1"/>
            <a:r>
              <a:rPr lang="fr-FR" sz="2000" smtClean="0"/>
              <a:t>Répudier les dettes?</a:t>
            </a:r>
          </a:p>
          <a:p>
            <a:pPr eaLnBrk="1" hangingPunct="1"/>
            <a:endParaRPr lang="fr-FR" sz="2000" smtClean="0"/>
          </a:p>
          <a:p>
            <a:pPr eaLnBrk="1" hangingPunct="1"/>
            <a:r>
              <a:rPr lang="fr-FR" sz="2000" smtClean="0"/>
              <a:t>Inflation correspondante à politique monétaire expansionniste?</a:t>
            </a:r>
          </a:p>
          <a:p>
            <a:pPr eaLnBrk="1" hangingPunct="1"/>
            <a:endParaRPr lang="fr-FR" sz="2000" smtClean="0"/>
          </a:p>
          <a:p>
            <a:pPr eaLnBrk="1" hangingPunct="1"/>
            <a:r>
              <a:rPr lang="fr-FR" sz="2000" smtClean="0"/>
              <a:t>Limiter la croissance par restriction du crédit? (= ↑ épargne)</a:t>
            </a:r>
          </a:p>
          <a:p>
            <a:pPr eaLnBrk="1" hangingPunct="1"/>
            <a:endParaRPr lang="fr-FR" sz="2000" smtClean="0"/>
          </a:p>
          <a:p>
            <a:pPr eaLnBrk="1" hangingPunct="1"/>
            <a:r>
              <a:rPr lang="fr-FR" sz="2000" smtClean="0"/>
              <a:t>Fiscalité?</a:t>
            </a:r>
          </a:p>
          <a:p>
            <a:pPr lvl="1" eaLnBrk="1" hangingPunct="1"/>
            <a:r>
              <a:rPr lang="fr-FR" sz="1600" smtClean="0"/>
              <a:t>Fardeau sur les entreprises?</a:t>
            </a:r>
          </a:p>
          <a:p>
            <a:pPr lvl="1" eaLnBrk="1" hangingPunct="1"/>
            <a:r>
              <a:rPr lang="fr-FR" sz="1600" smtClean="0"/>
              <a:t>Fardeau sur les particuliers?</a:t>
            </a:r>
          </a:p>
          <a:p>
            <a:pPr eaLnBrk="1" hangingPunct="1"/>
            <a:endParaRPr lang="fr-FR" sz="2000" smtClean="0"/>
          </a:p>
          <a:p>
            <a:pPr eaLnBrk="1" hangingPunct="1"/>
            <a:r>
              <a:rPr lang="fr-FR" sz="2000" smtClean="0"/>
              <a:t>Services de l’État?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pPr eaLnBrk="1" hangingPunct="1"/>
            <a:r>
              <a:rPr lang="fr-CA" sz="2500" smtClean="0"/>
              <a:t>Le découplage entre économie financière et économie réelle</a:t>
            </a:r>
            <a:endParaRPr lang="fr-FR" sz="2500" smtClean="0"/>
          </a:p>
        </p:txBody>
      </p:sp>
      <p:sp>
        <p:nvSpPr>
          <p:cNvPr id="17410" name="Espace réservé du contenu 2"/>
          <p:cNvSpPr>
            <a:spLocks noGrp="1"/>
          </p:cNvSpPr>
          <p:nvPr>
            <p:ph idx="1"/>
          </p:nvPr>
        </p:nvSpPr>
        <p:spPr>
          <a:xfrm>
            <a:off x="457200" y="1600200"/>
            <a:ext cx="8435975" cy="4525963"/>
          </a:xfrm>
        </p:spPr>
        <p:txBody>
          <a:bodyPr/>
          <a:lstStyle/>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endParaRPr lang="fr-CA" sz="2000" smtClean="0"/>
          </a:p>
          <a:p>
            <a:pPr eaLnBrk="1" hangingPunct="1">
              <a:buFont typeface="Arial" charset="0"/>
              <a:buNone/>
            </a:pPr>
            <a:r>
              <a:rPr lang="fr-CA" sz="1000" smtClean="0"/>
              <a:t>Source: </a:t>
            </a:r>
            <a:r>
              <a:rPr lang="fr-FR" sz="1000" smtClean="0">
                <a:solidFill>
                  <a:srgbClr val="000000"/>
                </a:solidFill>
              </a:rPr>
              <a:t>François Morin, « La crise financière, une crise de la globalisation et de la libéralisation des marchés », </a:t>
            </a:r>
            <a:r>
              <a:rPr lang="fr-FR" sz="1000" i="1" smtClean="0">
                <a:solidFill>
                  <a:srgbClr val="000000"/>
                </a:solidFill>
              </a:rPr>
              <a:t>Séminaire Fernand-Dumont, 21-23 o</a:t>
            </a:r>
            <a:r>
              <a:rPr lang="fr-FR" sz="1000" smtClean="0">
                <a:solidFill>
                  <a:srgbClr val="000000"/>
                </a:solidFill>
              </a:rPr>
              <a:t>ctobre 2009, 26 p.</a:t>
            </a:r>
          </a:p>
          <a:p>
            <a:pPr eaLnBrk="1" hangingPunct="1"/>
            <a:r>
              <a:rPr lang="fr-CA" sz="2000" smtClean="0">
                <a:solidFill>
                  <a:srgbClr val="000000"/>
                </a:solidFill>
              </a:rPr>
              <a:t>En 1989, la valeur totale des flux de l’écono. financière s’élevaient à 1,7 T$.</a:t>
            </a:r>
          </a:p>
          <a:p>
            <a:pPr eaLnBrk="1" hangingPunct="1"/>
            <a:r>
              <a:rPr lang="fr-CA" sz="2000" smtClean="0">
                <a:solidFill>
                  <a:srgbClr val="000000"/>
                </a:solidFill>
              </a:rPr>
              <a:t>L’économie réelle représente moins de 2% des échanges annuels en 2007.</a:t>
            </a:r>
            <a:endParaRPr lang="fr-FR" sz="2000" smtClean="0"/>
          </a:p>
        </p:txBody>
      </p:sp>
      <p:pic>
        <p:nvPicPr>
          <p:cNvPr id="17411" name="Picture 2"/>
          <p:cNvPicPr>
            <a:picLocks noChangeAspect="1" noChangeArrowheads="1"/>
          </p:cNvPicPr>
          <p:nvPr/>
        </p:nvPicPr>
        <p:blipFill>
          <a:blip r:embed="rId2"/>
          <a:srcRect/>
          <a:stretch>
            <a:fillRect/>
          </a:stretch>
        </p:blipFill>
        <p:spPr bwMode="auto">
          <a:xfrm>
            <a:off x="500063" y="1500188"/>
            <a:ext cx="8301037" cy="3349625"/>
          </a:xfrm>
          <a:prstGeom prst="rect">
            <a:avLst/>
          </a:prstGeom>
          <a:noFill/>
          <a:ln w="9525">
            <a:noFill/>
            <a:miter lim="800000"/>
            <a:headEnd/>
            <a:tailEnd/>
          </a:ln>
        </p:spPr>
      </p:pic>
      <p:sp>
        <p:nvSpPr>
          <p:cNvPr id="17412" name="Rectangle 4"/>
          <p:cNvSpPr>
            <a:spLocks noChangeArrowheads="1"/>
          </p:cNvSpPr>
          <p:nvPr/>
        </p:nvSpPr>
        <p:spPr bwMode="auto">
          <a:xfrm>
            <a:off x="500063" y="1214438"/>
            <a:ext cx="6192837" cy="369887"/>
          </a:xfrm>
          <a:prstGeom prst="rect">
            <a:avLst/>
          </a:prstGeom>
          <a:noFill/>
          <a:ln w="9525">
            <a:noFill/>
            <a:miter lim="800000"/>
            <a:headEnd/>
            <a:tailEnd/>
          </a:ln>
        </p:spPr>
        <p:txBody>
          <a:bodyPr wrap="none">
            <a:spAutoFit/>
          </a:bodyPr>
          <a:lstStyle/>
          <a:p>
            <a:r>
              <a:rPr lang="fr-FR">
                <a:solidFill>
                  <a:srgbClr val="000000"/>
                </a:solidFill>
                <a:latin typeface="Calibri" pitchFamily="34" charset="0"/>
              </a:rPr>
              <a:t>Flux monétaires mondiaux en téradollars (sources: FMI, BRI, BM)</a:t>
            </a:r>
            <a:endParaRPr lang="fr-FR">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eaLnBrk="1" hangingPunct="1"/>
            <a:r>
              <a:rPr lang="fr-CA" sz="2800" smtClean="0"/>
              <a:t>Mécanique du recyclage des liquidités aux ÉU</a:t>
            </a:r>
            <a:br>
              <a:rPr lang="fr-CA" sz="2800" smtClean="0"/>
            </a:br>
            <a:r>
              <a:rPr lang="fr-CA" sz="2000" smtClean="0"/>
              <a:t>(schéma simplifié)</a:t>
            </a:r>
            <a:endParaRPr lang="fr-FR" sz="2000" smtClean="0"/>
          </a:p>
        </p:txBody>
      </p:sp>
      <p:graphicFrame>
        <p:nvGraphicFramePr>
          <p:cNvPr id="18510" name="Group 78"/>
          <p:cNvGraphicFramePr>
            <a:graphicFrameLocks noGrp="1"/>
          </p:cNvGraphicFramePr>
          <p:nvPr>
            <p:ph idx="1"/>
          </p:nvPr>
        </p:nvGraphicFramePr>
        <p:xfrm>
          <a:off x="857250" y="2786063"/>
          <a:ext cx="2160588" cy="1589087"/>
        </p:xfrm>
        <a:graphic>
          <a:graphicData uri="http://schemas.openxmlformats.org/drawingml/2006/table">
            <a:tbl>
              <a:tblPr/>
              <a:tblGrid>
                <a:gridCol w="1079500"/>
                <a:gridCol w="1081088"/>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rgbClr val="FFFFFF"/>
                          </a:solidFill>
                          <a:effectLst/>
                          <a:latin typeface="Calibri" pitchFamily="34" charset="0"/>
                        </a:rPr>
                        <a:t>B Centrale Chine</a:t>
                      </a:r>
                      <a:endParaRPr kumimoji="0" lang="fr-FR" sz="1800" b="1" i="0" u="none" strike="noStrike" cap="none" normalizeH="0" baseline="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libri" pitchFamily="34" charset="0"/>
                        </a:rPr>
                        <a:t>passif</a:t>
                      </a:r>
                      <a:endParaRPr kumimoji="0" lang="fr-FR" sz="14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libri" pitchFamily="34" charset="0"/>
                        </a:rPr>
                        <a:t>actif</a:t>
                      </a:r>
                      <a:endParaRPr kumimoji="0" lang="fr-FR" sz="14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smtClean="0">
                          <a:ln>
                            <a:noFill/>
                          </a:ln>
                          <a:solidFill>
                            <a:srgbClr val="000000"/>
                          </a:solidFill>
                          <a:effectLst/>
                          <a:latin typeface="Calibri" pitchFamily="34" charset="0"/>
                        </a:rPr>
                        <a:t>$ÉU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smtClean="0">
                          <a:ln>
                            <a:noFill/>
                          </a:ln>
                          <a:solidFill>
                            <a:srgbClr val="000000"/>
                          </a:solidFill>
                          <a:effectLst/>
                          <a:latin typeface="Calibri" pitchFamily="34" charset="0"/>
                        </a:rPr>
                        <a:t>Bons du Trésor ÉU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18509" name="Group 77"/>
          <p:cNvGraphicFramePr>
            <a:graphicFrameLocks noGrp="1"/>
          </p:cNvGraphicFramePr>
          <p:nvPr/>
        </p:nvGraphicFramePr>
        <p:xfrm>
          <a:off x="1785938" y="4857750"/>
          <a:ext cx="2160587" cy="1314450"/>
        </p:xfrm>
        <a:graphic>
          <a:graphicData uri="http://schemas.openxmlformats.org/drawingml/2006/table">
            <a:tbl>
              <a:tblPr/>
              <a:tblGrid>
                <a:gridCol w="1079500"/>
                <a:gridCol w="1081087"/>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rgbClr val="FFFFFF"/>
                          </a:solidFill>
                          <a:effectLst/>
                          <a:latin typeface="Calibri" pitchFamily="34" charset="0"/>
                        </a:rPr>
                        <a:t>Exportateur Chine</a:t>
                      </a:r>
                      <a:endParaRPr kumimoji="0" lang="fr-FR" sz="1800" b="1" i="0" u="none" strike="noStrike" cap="none" normalizeH="0" baseline="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libri" pitchFamily="34" charset="0"/>
                        </a:rPr>
                        <a:t>passif</a:t>
                      </a:r>
                      <a:endParaRPr kumimoji="0" lang="fr-FR" sz="14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libri" pitchFamily="34" charset="0"/>
                        </a:rPr>
                        <a:t>actif</a:t>
                      </a:r>
                      <a:endParaRPr kumimoji="0" lang="fr-FR" sz="14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smtClean="0">
                          <a:ln>
                            <a:noFill/>
                          </a:ln>
                          <a:solidFill>
                            <a:srgbClr val="000000"/>
                          </a:solidFill>
                          <a:effectLst/>
                          <a:latin typeface="Calibri" pitchFamily="34" charset="0"/>
                        </a:rPr>
                        <a:t>Produit chinois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smtClean="0">
                          <a:ln>
                            <a:noFill/>
                          </a:ln>
                          <a:solidFill>
                            <a:srgbClr val="000000"/>
                          </a:solidFill>
                          <a:effectLst/>
                          <a:latin typeface="Calibri" pitchFamily="34" charset="0"/>
                        </a:rPr>
                        <a:t>$ÉU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7" name="Espace réservé du contenu 4"/>
          <p:cNvGraphicFramePr>
            <a:graphicFrameLocks/>
          </p:cNvGraphicFramePr>
          <p:nvPr/>
        </p:nvGraphicFramePr>
        <p:xfrm>
          <a:off x="4714875" y="4857750"/>
          <a:ext cx="2160588" cy="1316038"/>
        </p:xfrm>
        <a:graphic>
          <a:graphicData uri="http://schemas.openxmlformats.org/drawingml/2006/table">
            <a:tbl>
              <a:tblPr firstRow="1" bandRow="1">
                <a:tableStyleId>{5C22544A-7EE6-4342-B048-85BDC9FD1C3A}</a:tableStyleId>
              </a:tblPr>
              <a:tblGrid>
                <a:gridCol w="1080000"/>
                <a:gridCol w="1080000"/>
              </a:tblGrid>
              <a:tr h="370840">
                <a:tc gridSpan="2">
                  <a:txBody>
                    <a:bodyPr/>
                    <a:lstStyle/>
                    <a:p>
                      <a:pPr algn="ctr"/>
                      <a:r>
                        <a:rPr lang="fr-CA" dirty="0" smtClean="0"/>
                        <a:t>Consommateur ÉU</a:t>
                      </a:r>
                      <a:endParaRPr lang="fr-FR" dirty="0"/>
                    </a:p>
                  </a:txBody>
                  <a:tcPr anchor="ctr"/>
                </a:tc>
                <a:tc hMerge="1">
                  <a:txBody>
                    <a:bodyPr/>
                    <a:lstStyle/>
                    <a:p>
                      <a:pPr algn="ctr"/>
                      <a:endParaRPr lang="fr-FR" dirty="0"/>
                    </a:p>
                  </a:txBody>
                  <a:tcPr/>
                </a:tc>
              </a:tr>
              <a:tr h="288000">
                <a:tc>
                  <a:txBody>
                    <a:bodyPr/>
                    <a:lstStyle/>
                    <a:p>
                      <a:pPr algn="ctr"/>
                      <a:r>
                        <a:rPr lang="fr-CA" sz="1400" dirty="0" smtClean="0"/>
                        <a:t>passif</a:t>
                      </a:r>
                      <a:endParaRPr lang="fr-FR" sz="1400" dirty="0"/>
                    </a:p>
                  </a:txBody>
                  <a:tcPr anchor="ctr"/>
                </a:tc>
                <a:tc>
                  <a:txBody>
                    <a:bodyPr/>
                    <a:lstStyle/>
                    <a:p>
                      <a:pPr algn="ctr"/>
                      <a:r>
                        <a:rPr lang="fr-CA" sz="1400" dirty="0" smtClean="0"/>
                        <a:t>actif</a:t>
                      </a:r>
                      <a:endParaRPr lang="fr-FR" sz="1400" dirty="0"/>
                    </a:p>
                  </a:txBody>
                  <a:tcPr anchor="ctr"/>
                </a:tc>
              </a:tr>
              <a:tr h="370840">
                <a:tc>
                  <a:txBody>
                    <a:bodyPr/>
                    <a:lstStyle/>
                    <a:p>
                      <a:pPr algn="ctr"/>
                      <a:r>
                        <a:rPr lang="fr-CA" dirty="0" smtClean="0"/>
                        <a:t>Dette</a:t>
                      </a:r>
                    </a:p>
                  </a:txBody>
                  <a:tcPr anchor="ctr"/>
                </a:tc>
                <a:tc>
                  <a:txBody>
                    <a:bodyPr/>
                    <a:lstStyle/>
                    <a:p>
                      <a:pPr algn="ctr"/>
                      <a:r>
                        <a:rPr lang="fr-CA" dirty="0" smtClean="0"/>
                        <a:t>Ex Chine ($)</a:t>
                      </a:r>
                    </a:p>
                  </a:txBody>
                  <a:tcPr anchor="ctr"/>
                </a:tc>
              </a:tr>
            </a:tbl>
          </a:graphicData>
        </a:graphic>
      </p:graphicFrame>
      <p:graphicFrame>
        <p:nvGraphicFramePr>
          <p:cNvPr id="8" name="Espace réservé du contenu 4"/>
          <p:cNvGraphicFramePr>
            <a:graphicFrameLocks/>
          </p:cNvGraphicFramePr>
          <p:nvPr/>
        </p:nvGraphicFramePr>
        <p:xfrm>
          <a:off x="6143625" y="2857500"/>
          <a:ext cx="2160588" cy="1590675"/>
        </p:xfrm>
        <a:graphic>
          <a:graphicData uri="http://schemas.openxmlformats.org/drawingml/2006/table">
            <a:tbl>
              <a:tblPr firstRow="1" bandRow="1">
                <a:tableStyleId>{5C22544A-7EE6-4342-B048-85BDC9FD1C3A}</a:tableStyleId>
              </a:tblPr>
              <a:tblGrid>
                <a:gridCol w="1080000"/>
                <a:gridCol w="1080000"/>
              </a:tblGrid>
              <a:tr h="370840">
                <a:tc gridSpan="2">
                  <a:txBody>
                    <a:bodyPr/>
                    <a:lstStyle/>
                    <a:p>
                      <a:pPr algn="ctr"/>
                      <a:r>
                        <a:rPr lang="fr-CA" dirty="0" smtClean="0"/>
                        <a:t>B </a:t>
                      </a:r>
                      <a:r>
                        <a:rPr lang="fr-CA" dirty="0" err="1" smtClean="0"/>
                        <a:t>Comm</a:t>
                      </a:r>
                      <a:r>
                        <a:rPr lang="fr-CA" dirty="0" smtClean="0"/>
                        <a:t> ÉU</a:t>
                      </a:r>
                      <a:endParaRPr lang="fr-FR" dirty="0"/>
                    </a:p>
                  </a:txBody>
                  <a:tcPr anchor="ctr"/>
                </a:tc>
                <a:tc hMerge="1">
                  <a:txBody>
                    <a:bodyPr/>
                    <a:lstStyle/>
                    <a:p>
                      <a:pPr algn="ctr"/>
                      <a:endParaRPr lang="fr-FR" dirty="0"/>
                    </a:p>
                  </a:txBody>
                  <a:tcPr/>
                </a:tc>
              </a:tr>
              <a:tr h="288000">
                <a:tc>
                  <a:txBody>
                    <a:bodyPr/>
                    <a:lstStyle/>
                    <a:p>
                      <a:pPr algn="ctr"/>
                      <a:r>
                        <a:rPr lang="fr-CA" sz="1400" dirty="0" smtClean="0"/>
                        <a:t>passif</a:t>
                      </a:r>
                      <a:endParaRPr lang="fr-FR" sz="1400" dirty="0"/>
                    </a:p>
                  </a:txBody>
                  <a:tcPr anchor="ctr"/>
                </a:tc>
                <a:tc>
                  <a:txBody>
                    <a:bodyPr/>
                    <a:lstStyle/>
                    <a:p>
                      <a:pPr algn="ctr"/>
                      <a:r>
                        <a:rPr lang="fr-CA" sz="1400" dirty="0" smtClean="0"/>
                        <a:t>actif</a:t>
                      </a:r>
                      <a:endParaRPr lang="fr-FR" sz="1400" dirty="0"/>
                    </a:p>
                  </a:txBody>
                  <a:tcPr anchor="ctr"/>
                </a:tc>
              </a:tr>
              <a:tr h="370840">
                <a:tc>
                  <a:txBody>
                    <a:bodyPr/>
                    <a:lstStyle/>
                    <a:p>
                      <a:pPr algn="ctr"/>
                      <a:r>
                        <a:rPr lang="fr-CA" dirty="0" smtClean="0"/>
                        <a:t>Liquidités</a:t>
                      </a:r>
                    </a:p>
                  </a:txBody>
                  <a:tcPr anchor="ctr"/>
                </a:tc>
                <a:tc>
                  <a:txBody>
                    <a:bodyPr/>
                    <a:lstStyle/>
                    <a:p>
                      <a:pPr algn="ctr"/>
                      <a:r>
                        <a:rPr lang="fr-CA" dirty="0" smtClean="0"/>
                        <a:t>Prêts au conso.</a:t>
                      </a:r>
                    </a:p>
                    <a:p>
                      <a:pPr algn="ctr"/>
                      <a:r>
                        <a:rPr lang="fr-CA" dirty="0" smtClean="0"/>
                        <a:t>(= risque)</a:t>
                      </a:r>
                    </a:p>
                  </a:txBody>
                  <a:tcPr anchor="ctr"/>
                </a:tc>
              </a:tr>
            </a:tbl>
          </a:graphicData>
        </a:graphic>
      </p:graphicFrame>
      <p:graphicFrame>
        <p:nvGraphicFramePr>
          <p:cNvPr id="9" name="Espace réservé du contenu 4"/>
          <p:cNvGraphicFramePr>
            <a:graphicFrameLocks/>
          </p:cNvGraphicFramePr>
          <p:nvPr/>
        </p:nvGraphicFramePr>
        <p:xfrm>
          <a:off x="3500438" y="1571625"/>
          <a:ext cx="2160587" cy="1590675"/>
        </p:xfrm>
        <a:graphic>
          <a:graphicData uri="http://schemas.openxmlformats.org/drawingml/2006/table">
            <a:tbl>
              <a:tblPr firstRow="1" bandRow="1">
                <a:tableStyleId>{5C22544A-7EE6-4342-B048-85BDC9FD1C3A}</a:tableStyleId>
              </a:tblPr>
              <a:tblGrid>
                <a:gridCol w="1080000"/>
                <a:gridCol w="1080000"/>
              </a:tblGrid>
              <a:tr h="370840">
                <a:tc gridSpan="2">
                  <a:txBody>
                    <a:bodyPr/>
                    <a:lstStyle/>
                    <a:p>
                      <a:pPr algn="ctr"/>
                      <a:r>
                        <a:rPr lang="fr-CA" dirty="0" smtClean="0"/>
                        <a:t>B Centrale</a:t>
                      </a:r>
                      <a:r>
                        <a:rPr lang="fr-CA" baseline="0" dirty="0" smtClean="0"/>
                        <a:t> ÉU</a:t>
                      </a:r>
                      <a:endParaRPr lang="fr-FR" dirty="0"/>
                    </a:p>
                  </a:txBody>
                  <a:tcPr anchor="ctr"/>
                </a:tc>
                <a:tc hMerge="1">
                  <a:txBody>
                    <a:bodyPr/>
                    <a:lstStyle/>
                    <a:p>
                      <a:pPr algn="ctr"/>
                      <a:endParaRPr lang="fr-FR" dirty="0"/>
                    </a:p>
                  </a:txBody>
                  <a:tcPr/>
                </a:tc>
              </a:tr>
              <a:tr h="288000">
                <a:tc>
                  <a:txBody>
                    <a:bodyPr/>
                    <a:lstStyle/>
                    <a:p>
                      <a:pPr algn="ctr"/>
                      <a:r>
                        <a:rPr lang="fr-CA" sz="1400" dirty="0" smtClean="0"/>
                        <a:t>passif</a:t>
                      </a:r>
                      <a:endParaRPr lang="fr-FR" sz="1400" dirty="0"/>
                    </a:p>
                  </a:txBody>
                  <a:tcPr anchor="ctr"/>
                </a:tc>
                <a:tc>
                  <a:txBody>
                    <a:bodyPr/>
                    <a:lstStyle/>
                    <a:p>
                      <a:pPr algn="ctr"/>
                      <a:r>
                        <a:rPr lang="fr-CA" sz="1400" dirty="0" smtClean="0"/>
                        <a:t>actif</a:t>
                      </a:r>
                      <a:endParaRPr lang="fr-FR" sz="14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smtClean="0"/>
                        <a:t>Bons</a:t>
                      </a:r>
                      <a:r>
                        <a:rPr lang="fr-CA" baseline="0" dirty="0" smtClean="0"/>
                        <a:t> du Trésor ÉU</a:t>
                      </a:r>
                      <a:endParaRPr lang="fr-CA" dirty="0" smtClean="0"/>
                    </a:p>
                  </a:txBody>
                  <a:tcPr anchor="ctr"/>
                </a:tc>
                <a:tc>
                  <a:txBody>
                    <a:bodyPr/>
                    <a:lstStyle/>
                    <a:p>
                      <a:pPr algn="ctr"/>
                      <a:r>
                        <a:rPr lang="fr-CA" dirty="0" smtClean="0"/>
                        <a:t>Liquidités</a:t>
                      </a:r>
                    </a:p>
                  </a:txBody>
                  <a:tcPr anchor="ctr"/>
                </a:tc>
              </a:tr>
            </a:tbl>
          </a:graphicData>
        </a:graphic>
      </p:graphicFrame>
      <p:sp>
        <p:nvSpPr>
          <p:cNvPr id="11" name="Flèche à angle droit 10"/>
          <p:cNvSpPr/>
          <p:nvPr/>
        </p:nvSpPr>
        <p:spPr>
          <a:xfrm rot="10800000" flipH="1">
            <a:off x="6000750" y="2357438"/>
            <a:ext cx="785813" cy="357187"/>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Flèche à angle droit 18"/>
          <p:cNvSpPr/>
          <p:nvPr/>
        </p:nvSpPr>
        <p:spPr>
          <a:xfrm rot="10800000">
            <a:off x="5214938" y="4643438"/>
            <a:ext cx="1643062" cy="2143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Flèche à angle droit 19"/>
          <p:cNvSpPr/>
          <p:nvPr/>
        </p:nvSpPr>
        <p:spPr>
          <a:xfrm rot="16200000" flipH="1">
            <a:off x="7108032" y="4036219"/>
            <a:ext cx="214312" cy="1143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à angle droit 21"/>
          <p:cNvSpPr/>
          <p:nvPr/>
        </p:nvSpPr>
        <p:spPr>
          <a:xfrm flipH="1">
            <a:off x="1214438" y="4143375"/>
            <a:ext cx="1357312" cy="428625"/>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Flèche à angle droit 22"/>
          <p:cNvSpPr/>
          <p:nvPr/>
        </p:nvSpPr>
        <p:spPr>
          <a:xfrm rot="5400000" flipH="1" flipV="1">
            <a:off x="2786063" y="4071937"/>
            <a:ext cx="357188" cy="1071563"/>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 name="Flèche à angle droit 23"/>
          <p:cNvSpPr/>
          <p:nvPr/>
        </p:nvSpPr>
        <p:spPr>
          <a:xfrm>
            <a:off x="3500438" y="3214688"/>
            <a:ext cx="428625" cy="714375"/>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505" name="ZoneTexte 24"/>
          <p:cNvSpPr txBox="1">
            <a:spLocks noChangeArrowheads="1"/>
          </p:cNvSpPr>
          <p:nvPr/>
        </p:nvSpPr>
        <p:spPr bwMode="auto">
          <a:xfrm>
            <a:off x="3714750" y="3143250"/>
            <a:ext cx="1714500" cy="830263"/>
          </a:xfrm>
          <a:prstGeom prst="rect">
            <a:avLst/>
          </a:prstGeom>
          <a:noFill/>
          <a:ln w="9525">
            <a:noFill/>
            <a:miter lim="800000"/>
            <a:headEnd/>
            <a:tailEnd/>
          </a:ln>
        </p:spPr>
        <p:txBody>
          <a:bodyPr>
            <a:spAutoFit/>
          </a:bodyPr>
          <a:lstStyle/>
          <a:p>
            <a:pPr algn="ctr"/>
            <a:r>
              <a:rPr lang="fr-CA" sz="1600">
                <a:solidFill>
                  <a:srgbClr val="FF0000"/>
                </a:solidFill>
                <a:latin typeface="Calibri" pitchFamily="34" charset="0"/>
              </a:rPr>
              <a:t>Yuans vs $ </a:t>
            </a:r>
            <a:r>
              <a:rPr lang="fr-CA" sz="4800">
                <a:solidFill>
                  <a:srgbClr val="FF0000"/>
                </a:solidFill>
                <a:latin typeface="Calibri" pitchFamily="34" charset="0"/>
              </a:rPr>
              <a:t>?</a:t>
            </a:r>
            <a:endParaRPr lang="fr-FR" sz="4800">
              <a:solidFill>
                <a:srgbClr val="FF0000"/>
              </a:solidFill>
              <a:latin typeface="Calibri" pitchFamily="34" charset="0"/>
            </a:endParaRPr>
          </a:p>
        </p:txBody>
      </p:sp>
      <p:sp>
        <p:nvSpPr>
          <p:cNvPr id="18" name="Flèche à angle droit 17"/>
          <p:cNvSpPr/>
          <p:nvPr/>
        </p:nvSpPr>
        <p:spPr>
          <a:xfrm flipH="1">
            <a:off x="2286000" y="6286500"/>
            <a:ext cx="1928813" cy="285750"/>
          </a:xfrm>
          <a:prstGeom prst="bentUpArrow">
            <a:avLst>
              <a:gd name="adj1" fmla="val 44749"/>
              <a:gd name="adj2" fmla="val 36636"/>
              <a:gd name="adj3" fmla="val 288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 name="Flèche à angle droit 25"/>
          <p:cNvSpPr/>
          <p:nvPr/>
        </p:nvSpPr>
        <p:spPr>
          <a:xfrm rot="16200000" flipH="1">
            <a:off x="5143500" y="5214938"/>
            <a:ext cx="357187" cy="2357438"/>
          </a:xfrm>
          <a:prstGeom prst="bentUpArrow">
            <a:avLst>
              <a:gd name="adj1" fmla="val 33113"/>
              <a:gd name="adj2" fmla="val 25000"/>
              <a:gd name="adj3" fmla="val 32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eaLnBrk="1" hangingPunct="1"/>
            <a:r>
              <a:rPr lang="fr-CA" sz="2800" smtClean="0"/>
              <a:t>0.2. Principales causes de la crise financière 2007-09</a:t>
            </a:r>
            <a:endParaRPr lang="fr-FR" sz="2800" smtClean="0"/>
          </a:p>
        </p:txBody>
      </p:sp>
      <p:sp>
        <p:nvSpPr>
          <p:cNvPr id="19458" name="Espace réservé du contenu 2"/>
          <p:cNvSpPr>
            <a:spLocks noGrp="1"/>
          </p:cNvSpPr>
          <p:nvPr>
            <p:ph idx="1"/>
          </p:nvPr>
        </p:nvSpPr>
        <p:spPr/>
        <p:txBody>
          <a:bodyPr/>
          <a:lstStyle/>
          <a:p>
            <a:pPr eaLnBrk="1" hangingPunct="1"/>
            <a:endParaRPr lang="fr-CA" sz="2400" smtClean="0"/>
          </a:p>
          <a:p>
            <a:pPr eaLnBrk="1" hangingPunct="1"/>
            <a:r>
              <a:rPr lang="fr-CA" sz="2400" smtClean="0"/>
              <a:t>1) Vision à court terme (valeur actionnariale)</a:t>
            </a:r>
          </a:p>
          <a:p>
            <a:pPr eaLnBrk="1" hangingPunct="1"/>
            <a:endParaRPr lang="fr-CA" sz="2400" smtClean="0"/>
          </a:p>
          <a:p>
            <a:pPr eaLnBrk="1" hangingPunct="1"/>
            <a:r>
              <a:rPr lang="fr-CA" sz="2400" smtClean="0"/>
              <a:t>2) Autorégulation des marchés</a:t>
            </a:r>
            <a:endParaRPr lang="fr-FR"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r>
              <a:rPr lang="fr-CA" sz="2800" smtClean="0"/>
              <a:t>0.3. Plan</a:t>
            </a:r>
            <a:endParaRPr lang="fr-FR" sz="2800" smtClean="0"/>
          </a:p>
        </p:txBody>
      </p:sp>
      <p:sp>
        <p:nvSpPr>
          <p:cNvPr id="3" name="Espace réservé du contenu 2"/>
          <p:cNvSpPr>
            <a:spLocks noGrp="1"/>
          </p:cNvSpPr>
          <p:nvPr>
            <p:ph idx="1"/>
          </p:nvPr>
        </p:nvSpPr>
        <p:spPr/>
        <p:txBody>
          <a:bodyPr>
            <a:normAutofit/>
          </a:bodyPr>
          <a:lstStyle/>
          <a:p>
            <a:pPr eaLnBrk="1" hangingPunct="1"/>
            <a:endParaRPr lang="fr-FR" sz="2000" smtClean="0"/>
          </a:p>
          <a:p>
            <a:pPr eaLnBrk="1" hangingPunct="1">
              <a:buFont typeface="Calibri" pitchFamily="34" charset="0"/>
              <a:buAutoNum type="arabicPeriod"/>
            </a:pPr>
            <a:r>
              <a:rPr lang="fr-FR" sz="2000" smtClean="0"/>
              <a:t>La titrisation: Le partage du risque ou la création du risque systémique? </a:t>
            </a:r>
          </a:p>
          <a:p>
            <a:pPr eaLnBrk="1" hangingPunct="1">
              <a:buFont typeface="Calibri" pitchFamily="34" charset="0"/>
              <a:buAutoNum type="arabicPeriod"/>
            </a:pPr>
            <a:endParaRPr lang="fr-FR" sz="2000" smtClean="0"/>
          </a:p>
          <a:p>
            <a:pPr eaLnBrk="1" hangingPunct="1">
              <a:buFont typeface="Calibri" pitchFamily="34" charset="0"/>
              <a:buAutoNum type="arabicPeriod"/>
            </a:pPr>
            <a:r>
              <a:rPr lang="fr-FR" sz="2000" smtClean="0"/>
              <a:t>Crise du marché immobilier américain</a:t>
            </a:r>
          </a:p>
          <a:p>
            <a:pPr eaLnBrk="1" hangingPunct="1">
              <a:buFont typeface="Calibri" pitchFamily="34" charset="0"/>
              <a:buAutoNum type="arabicPeriod"/>
            </a:pPr>
            <a:endParaRPr lang="fr-FR" sz="2000" smtClean="0"/>
          </a:p>
          <a:p>
            <a:pPr eaLnBrk="1" hangingPunct="1">
              <a:buFont typeface="Calibri" pitchFamily="34" charset="0"/>
              <a:buAutoNum type="arabicPeriod"/>
            </a:pPr>
            <a:r>
              <a:rPr lang="fr-FR" sz="2000" smtClean="0"/>
              <a:t>Crise bancaire </a:t>
            </a:r>
          </a:p>
          <a:p>
            <a:pPr eaLnBrk="1" hangingPunct="1">
              <a:buFont typeface="Calibri" pitchFamily="34" charset="0"/>
              <a:buAutoNum type="arabicPeriod"/>
            </a:pPr>
            <a:endParaRPr lang="fr-FR" sz="2000" smtClean="0"/>
          </a:p>
          <a:p>
            <a:pPr eaLnBrk="1" hangingPunct="1">
              <a:buFont typeface="Calibri" pitchFamily="34" charset="0"/>
              <a:buAutoNum type="arabicPeriod"/>
            </a:pPr>
            <a:r>
              <a:rPr lang="fr-FR" sz="2000" smtClean="0"/>
              <a:t>Crise financière</a:t>
            </a:r>
          </a:p>
          <a:p>
            <a:pPr eaLnBrk="1" hangingPunct="1">
              <a:buFont typeface="Calibri" pitchFamily="34" charset="0"/>
              <a:buAutoNum type="arabicPeriod"/>
            </a:pPr>
            <a:endParaRPr lang="fr-FR" sz="2000" smtClean="0"/>
          </a:p>
          <a:p>
            <a:pPr eaLnBrk="1" hangingPunct="1">
              <a:buFont typeface="Calibri" pitchFamily="34" charset="0"/>
              <a:buAutoNum type="arabicPeriod"/>
            </a:pPr>
            <a:r>
              <a:rPr lang="fr-FR" sz="2000" smtClean="0"/>
              <a:t>Récession mondiale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CA" sz="2800" smtClean="0"/>
              <a:t>1. La titrisation</a:t>
            </a:r>
            <a:endParaRPr lang="fr-FR" sz="2800" smtClean="0"/>
          </a:p>
        </p:txBody>
      </p:sp>
      <p:sp>
        <p:nvSpPr>
          <p:cNvPr id="3" name="Espace réservé du contenu 2"/>
          <p:cNvSpPr>
            <a:spLocks noGrp="1"/>
          </p:cNvSpPr>
          <p:nvPr>
            <p:ph idx="1"/>
          </p:nvPr>
        </p:nvSpPr>
        <p:spPr>
          <a:xfrm>
            <a:off x="457200" y="1285875"/>
            <a:ext cx="8229600" cy="5357813"/>
          </a:xfrm>
        </p:spPr>
        <p:txBody>
          <a:bodyPr rtlCol="0">
            <a:normAutofit fontScale="92500" lnSpcReduction="10000"/>
          </a:bodyPr>
          <a:lstStyle/>
          <a:p>
            <a:pPr eaLnBrk="1" fontAlgn="auto" hangingPunct="1">
              <a:spcAft>
                <a:spcPts val="0"/>
              </a:spcAft>
              <a:buFont typeface="Arial" pitchFamily="34" charset="0"/>
              <a:buChar char="•"/>
              <a:defRPr/>
            </a:pPr>
            <a:r>
              <a:rPr lang="fr-CA" sz="2000" dirty="0" smtClean="0"/>
              <a:t>Voici le schéma simplifié d’un prêt hypothécaire classique. La banque assume normalement les risques de solvabilité, de change et de taux d’intérêt associés à ses prêts. L’actif qu’elle reçoit en retour du prêt est immobilisé pour la durée de celui-ci…</a:t>
            </a:r>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endParaRPr lang="fr-CA" sz="2000" dirty="0" smtClean="0"/>
          </a:p>
          <a:p>
            <a:pPr eaLnBrk="1" fontAlgn="auto" hangingPunct="1">
              <a:spcAft>
                <a:spcPts val="0"/>
              </a:spcAft>
              <a:buFont typeface="Arial" pitchFamily="34" charset="0"/>
              <a:buChar char="•"/>
              <a:defRPr/>
            </a:pPr>
            <a:r>
              <a:rPr lang="fr-CA" sz="2000" dirty="0" smtClean="0"/>
              <a:t>Ratio dépôts/créances = </a:t>
            </a:r>
            <a:r>
              <a:rPr lang="fr-CA" sz="2000" dirty="0" smtClean="0">
                <a:solidFill>
                  <a:srgbClr val="FF0000"/>
                </a:solidFill>
              </a:rPr>
              <a:t>« fonds propres »</a:t>
            </a:r>
          </a:p>
          <a:p>
            <a:pPr eaLnBrk="1" fontAlgn="auto" hangingPunct="1">
              <a:spcAft>
                <a:spcPts val="0"/>
              </a:spcAft>
              <a:buFont typeface="Arial" pitchFamily="34" charset="0"/>
              <a:buNone/>
              <a:defRPr/>
            </a:pPr>
            <a:endParaRPr lang="fr-CA" sz="2000" dirty="0" smtClean="0"/>
          </a:p>
        </p:txBody>
      </p:sp>
      <p:graphicFrame>
        <p:nvGraphicFramePr>
          <p:cNvPr id="4" name="Espace réservé du contenu 4"/>
          <p:cNvGraphicFramePr>
            <a:graphicFrameLocks/>
          </p:cNvGraphicFramePr>
          <p:nvPr/>
        </p:nvGraphicFramePr>
        <p:xfrm>
          <a:off x="928688" y="3500438"/>
          <a:ext cx="2879725" cy="1590675"/>
        </p:xfrm>
        <a:graphic>
          <a:graphicData uri="http://schemas.openxmlformats.org/drawingml/2006/table">
            <a:tbl>
              <a:tblPr firstRow="1" bandRow="1">
                <a:tableStyleId>{5C22544A-7EE6-4342-B048-85BDC9FD1C3A}</a:tableStyleId>
              </a:tblPr>
              <a:tblGrid>
                <a:gridCol w="1440000"/>
                <a:gridCol w="1440000"/>
              </a:tblGrid>
              <a:tr h="370840">
                <a:tc gridSpan="2">
                  <a:txBody>
                    <a:bodyPr/>
                    <a:lstStyle/>
                    <a:p>
                      <a:pPr algn="ctr"/>
                      <a:r>
                        <a:rPr lang="fr-CA" dirty="0" smtClean="0"/>
                        <a:t>Banque </a:t>
                      </a:r>
                      <a:r>
                        <a:rPr lang="fr-CA" dirty="0" err="1" smtClean="0"/>
                        <a:t>Comm</a:t>
                      </a:r>
                      <a:r>
                        <a:rPr lang="fr-CA" dirty="0" smtClean="0"/>
                        <a:t> ÉU</a:t>
                      </a:r>
                      <a:endParaRPr lang="fr-FR" dirty="0"/>
                    </a:p>
                  </a:txBody>
                  <a:tcPr anchor="ctr"/>
                </a:tc>
                <a:tc hMerge="1">
                  <a:txBody>
                    <a:bodyPr/>
                    <a:lstStyle/>
                    <a:p>
                      <a:pPr algn="ctr"/>
                      <a:endParaRPr lang="fr-FR" dirty="0"/>
                    </a:p>
                  </a:txBody>
                  <a:tcPr/>
                </a:tc>
              </a:tr>
              <a:tr h="288000">
                <a:tc>
                  <a:txBody>
                    <a:bodyPr/>
                    <a:lstStyle/>
                    <a:p>
                      <a:pPr algn="ctr"/>
                      <a:r>
                        <a:rPr lang="fr-CA" sz="1400" dirty="0" smtClean="0"/>
                        <a:t>passif</a:t>
                      </a:r>
                      <a:endParaRPr lang="fr-FR" sz="1400" dirty="0"/>
                    </a:p>
                  </a:txBody>
                  <a:tcPr anchor="ctr"/>
                </a:tc>
                <a:tc>
                  <a:txBody>
                    <a:bodyPr/>
                    <a:lstStyle/>
                    <a:p>
                      <a:pPr algn="ctr"/>
                      <a:r>
                        <a:rPr lang="fr-CA" sz="1400" dirty="0" smtClean="0"/>
                        <a:t>actif</a:t>
                      </a:r>
                      <a:endParaRPr lang="fr-FR" sz="1400" dirty="0"/>
                    </a:p>
                  </a:txBody>
                  <a:tcPr anchor="ctr"/>
                </a:tc>
              </a:tr>
              <a:tr h="370840">
                <a:tc>
                  <a:txBody>
                    <a:bodyPr/>
                    <a:lstStyle/>
                    <a:p>
                      <a:pPr algn="ctr"/>
                      <a:r>
                        <a:rPr lang="fr-CA" dirty="0" smtClean="0"/>
                        <a:t>Dépôts</a:t>
                      </a:r>
                    </a:p>
                  </a:txBody>
                  <a:tcPr anchor="ctr"/>
                </a:tc>
                <a:tc>
                  <a:txBody>
                    <a:bodyPr/>
                    <a:lstStyle/>
                    <a:p>
                      <a:pPr algn="ctr"/>
                      <a:r>
                        <a:rPr lang="fr-CA" dirty="0" smtClean="0"/>
                        <a:t>Créance</a:t>
                      </a:r>
                    </a:p>
                    <a:p>
                      <a:pPr algn="ctr"/>
                      <a:r>
                        <a:rPr lang="fr-CA" dirty="0" smtClean="0"/>
                        <a:t>(Hypothèque= risque)</a:t>
                      </a:r>
                    </a:p>
                  </a:txBody>
                  <a:tcPr anchor="ctr"/>
                </a:tc>
              </a:tr>
            </a:tbl>
          </a:graphicData>
        </a:graphic>
      </p:graphicFrame>
      <p:graphicFrame>
        <p:nvGraphicFramePr>
          <p:cNvPr id="5" name="Espace réservé du contenu 4"/>
          <p:cNvGraphicFramePr>
            <a:graphicFrameLocks/>
          </p:cNvGraphicFramePr>
          <p:nvPr/>
        </p:nvGraphicFramePr>
        <p:xfrm>
          <a:off x="4929188" y="3500438"/>
          <a:ext cx="2879725" cy="1590675"/>
        </p:xfrm>
        <a:graphic>
          <a:graphicData uri="http://schemas.openxmlformats.org/drawingml/2006/table">
            <a:tbl>
              <a:tblPr firstRow="1" bandRow="1">
                <a:tableStyleId>{5C22544A-7EE6-4342-B048-85BDC9FD1C3A}</a:tableStyleId>
              </a:tblPr>
              <a:tblGrid>
                <a:gridCol w="1440000"/>
                <a:gridCol w="1440000"/>
              </a:tblGrid>
              <a:tr h="370840">
                <a:tc gridSpan="2">
                  <a:txBody>
                    <a:bodyPr/>
                    <a:lstStyle/>
                    <a:p>
                      <a:pPr algn="ctr"/>
                      <a:r>
                        <a:rPr lang="fr-CA" dirty="0" smtClean="0"/>
                        <a:t>Consommateur ÉU</a:t>
                      </a:r>
                      <a:endParaRPr lang="fr-FR" dirty="0"/>
                    </a:p>
                  </a:txBody>
                  <a:tcPr anchor="ctr"/>
                </a:tc>
                <a:tc hMerge="1">
                  <a:txBody>
                    <a:bodyPr/>
                    <a:lstStyle/>
                    <a:p>
                      <a:pPr algn="ctr"/>
                      <a:endParaRPr lang="fr-FR" dirty="0"/>
                    </a:p>
                  </a:txBody>
                  <a:tcPr/>
                </a:tc>
              </a:tr>
              <a:tr h="288000">
                <a:tc>
                  <a:txBody>
                    <a:bodyPr/>
                    <a:lstStyle/>
                    <a:p>
                      <a:pPr algn="ctr"/>
                      <a:r>
                        <a:rPr lang="fr-CA" sz="1400" dirty="0" smtClean="0"/>
                        <a:t>passif</a:t>
                      </a:r>
                      <a:endParaRPr lang="fr-FR" sz="1400" dirty="0"/>
                    </a:p>
                  </a:txBody>
                  <a:tcPr anchor="ctr"/>
                </a:tc>
                <a:tc>
                  <a:txBody>
                    <a:bodyPr/>
                    <a:lstStyle/>
                    <a:p>
                      <a:pPr algn="ctr"/>
                      <a:r>
                        <a:rPr lang="fr-CA" sz="1400" dirty="0" smtClean="0"/>
                        <a:t>actif</a:t>
                      </a:r>
                      <a:endParaRPr lang="fr-FR" sz="1400" dirty="0"/>
                    </a:p>
                  </a:txBody>
                  <a:tcPr anchor="ctr"/>
                </a:tc>
              </a:tr>
              <a:tr h="370840">
                <a:tc>
                  <a:txBody>
                    <a:bodyPr/>
                    <a:lstStyle/>
                    <a:p>
                      <a:pPr algn="ctr"/>
                      <a:endParaRPr lang="fr-CA" dirty="0" smtClean="0"/>
                    </a:p>
                    <a:p>
                      <a:pPr algn="ctr"/>
                      <a:r>
                        <a:rPr lang="fr-CA" dirty="0" smtClean="0"/>
                        <a:t>Hypothèque</a:t>
                      </a:r>
                    </a:p>
                    <a:p>
                      <a:pPr algn="ctr"/>
                      <a:endParaRPr lang="fr-CA" baseline="0" dirty="0" smtClean="0"/>
                    </a:p>
                  </a:txBody>
                  <a:tcPr anchor="ctr"/>
                </a:tc>
                <a:tc>
                  <a:txBody>
                    <a:bodyPr/>
                    <a:lstStyle/>
                    <a:p>
                      <a:pPr algn="ctr"/>
                      <a:r>
                        <a:rPr lang="fr-CA" dirty="0" smtClean="0"/>
                        <a:t>Maison</a:t>
                      </a:r>
                    </a:p>
                  </a:txBody>
                  <a:tcPr anchor="ctr"/>
                </a:tc>
              </a:tr>
            </a:tbl>
          </a:graphicData>
        </a:graphic>
      </p:graphicFrame>
      <p:sp>
        <p:nvSpPr>
          <p:cNvPr id="6" name="Flèche courbée vers le bas 5"/>
          <p:cNvSpPr/>
          <p:nvPr/>
        </p:nvSpPr>
        <p:spPr>
          <a:xfrm flipH="1">
            <a:off x="2214563" y="3000375"/>
            <a:ext cx="4214812" cy="446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1534" name="ZoneTexte 7"/>
          <p:cNvSpPr txBox="1">
            <a:spLocks noChangeArrowheads="1"/>
          </p:cNvSpPr>
          <p:nvPr/>
        </p:nvSpPr>
        <p:spPr bwMode="auto">
          <a:xfrm>
            <a:off x="2786063" y="2643188"/>
            <a:ext cx="3286125" cy="369887"/>
          </a:xfrm>
          <a:prstGeom prst="rect">
            <a:avLst/>
          </a:prstGeom>
          <a:noFill/>
          <a:ln w="9525">
            <a:noFill/>
            <a:miter lim="800000"/>
            <a:headEnd/>
            <a:tailEnd/>
          </a:ln>
        </p:spPr>
        <p:txBody>
          <a:bodyPr>
            <a:spAutoFit/>
          </a:bodyPr>
          <a:lstStyle/>
          <a:p>
            <a:pPr algn="ctr"/>
            <a:r>
              <a:rPr lang="fr-CA">
                <a:latin typeface="Calibri" pitchFamily="34" charset="0"/>
              </a:rPr>
              <a:t>Intérêts et capital</a:t>
            </a:r>
            <a:endParaRPr lang="fr-FR">
              <a:latin typeface="Calibri" pitchFamily="34" charset="0"/>
            </a:endParaRPr>
          </a:p>
        </p:txBody>
      </p:sp>
      <p:sp>
        <p:nvSpPr>
          <p:cNvPr id="9" name="Flèche courbée vers le bas 8"/>
          <p:cNvSpPr/>
          <p:nvPr/>
        </p:nvSpPr>
        <p:spPr>
          <a:xfrm flipV="1">
            <a:off x="2357438" y="5214938"/>
            <a:ext cx="4214812"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1536" name="ZoneTexte 9"/>
          <p:cNvSpPr txBox="1">
            <a:spLocks noChangeArrowheads="1"/>
          </p:cNvSpPr>
          <p:nvPr/>
        </p:nvSpPr>
        <p:spPr bwMode="auto">
          <a:xfrm>
            <a:off x="3357563" y="5715000"/>
            <a:ext cx="2143125" cy="369888"/>
          </a:xfrm>
          <a:prstGeom prst="rect">
            <a:avLst/>
          </a:prstGeom>
          <a:noFill/>
          <a:ln w="9525">
            <a:noFill/>
            <a:miter lim="800000"/>
            <a:headEnd/>
            <a:tailEnd/>
          </a:ln>
        </p:spPr>
        <p:txBody>
          <a:bodyPr>
            <a:spAutoFit/>
          </a:bodyPr>
          <a:lstStyle/>
          <a:p>
            <a:pPr algn="ctr"/>
            <a:r>
              <a:rPr lang="fr-CA">
                <a:latin typeface="Calibri" pitchFamily="34" charset="0"/>
              </a:rPr>
              <a:t>Prêt</a:t>
            </a:r>
            <a:endParaRPr lang="fr-FR">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eaLnBrk="1" hangingPunct="1"/>
            <a:r>
              <a:rPr lang="fr-CA" sz="2000" smtClean="0"/>
              <a:t>Comment la banque peut-elle se débarrasser du risque associé à ses prêts?</a:t>
            </a:r>
            <a:endParaRPr lang="fr-FR" sz="2000" smtClean="0"/>
          </a:p>
        </p:txBody>
      </p:sp>
      <p:sp>
        <p:nvSpPr>
          <p:cNvPr id="4" name="Espace réservé du contenu 3"/>
          <p:cNvSpPr>
            <a:spLocks noGrp="1"/>
          </p:cNvSpPr>
          <p:nvPr>
            <p:ph sz="half" idx="2"/>
          </p:nvPr>
        </p:nvSpPr>
        <p:spPr>
          <a:xfrm>
            <a:off x="4648200" y="1600200"/>
            <a:ext cx="4038600" cy="4852988"/>
          </a:xfrm>
        </p:spPr>
        <p:txBody>
          <a:bodyPr>
            <a:normAutofit/>
          </a:bodyPr>
          <a:lstStyle/>
          <a:p>
            <a:pPr eaLnBrk="1" hangingPunct="1">
              <a:lnSpc>
                <a:spcPct val="90000"/>
              </a:lnSpc>
            </a:pPr>
            <a:r>
              <a:rPr lang="fr-CA" sz="1900" smtClean="0"/>
              <a:t>La banque vend à un « véhicule financier » qu’elle contrôle (idéalement dans un paradis fiscal) un ensemble de prêts. Cette entité juridique est légalement indépendante.</a:t>
            </a:r>
          </a:p>
          <a:p>
            <a:pPr eaLnBrk="1" hangingPunct="1">
              <a:lnSpc>
                <a:spcPct val="90000"/>
              </a:lnSpc>
            </a:pPr>
            <a:r>
              <a:rPr lang="fr-CA" sz="1900" smtClean="0"/>
              <a:t>Rassemble généralement de 3000 à 6000 créances d’une valeur de 10 000$ à 500 000$ chacune.</a:t>
            </a:r>
          </a:p>
          <a:p>
            <a:pPr eaLnBrk="1" hangingPunct="1">
              <a:lnSpc>
                <a:spcPct val="90000"/>
              </a:lnSpc>
            </a:pPr>
            <a:r>
              <a:rPr lang="fr-CA" sz="1900" smtClean="0"/>
              <a:t>Nature des créances = cartes de crédits, prêts auto, hypothèques, etc…</a:t>
            </a:r>
          </a:p>
          <a:p>
            <a:pPr eaLnBrk="1" hangingPunct="1">
              <a:lnSpc>
                <a:spcPct val="90000"/>
              </a:lnSpc>
            </a:pPr>
            <a:r>
              <a:rPr lang="fr-CA" sz="1900" smtClean="0"/>
              <a:t>La banque transfère donc les flux de capitaux et d’intérêts qui y sont associés. Elle reporte les risques sur le « véhicule » et élimine les créances de son bilan.</a:t>
            </a:r>
            <a:endParaRPr lang="fr-FR" sz="1900" smtClean="0"/>
          </a:p>
        </p:txBody>
      </p:sp>
      <p:sp>
        <p:nvSpPr>
          <p:cNvPr id="5" name="Espace réservé du contenu 4"/>
          <p:cNvSpPr>
            <a:spLocks noGrp="1"/>
          </p:cNvSpPr>
          <p:nvPr>
            <p:ph sz="half" idx="1"/>
          </p:nvPr>
        </p:nvSpPr>
        <p:spPr>
          <a:xfrm>
            <a:off x="785813" y="1571625"/>
            <a:ext cx="1114425" cy="1114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eaLnBrk="1" fontAlgn="auto" hangingPunct="1">
              <a:spcAft>
                <a:spcPts val="0"/>
              </a:spcAft>
              <a:buFont typeface="Arial" pitchFamily="34" charset="0"/>
              <a:buNone/>
              <a:defRPr/>
            </a:pPr>
            <a:r>
              <a:rPr lang="fr-CA" dirty="0" smtClean="0"/>
              <a:t>B</a:t>
            </a:r>
            <a:endParaRPr lang="fr-FR" dirty="0"/>
          </a:p>
        </p:txBody>
      </p:sp>
      <p:pic>
        <p:nvPicPr>
          <p:cNvPr id="22532" name="Picture 2"/>
          <p:cNvPicPr>
            <a:picLocks noChangeAspect="1" noChangeArrowheads="1"/>
          </p:cNvPicPr>
          <p:nvPr/>
        </p:nvPicPr>
        <p:blipFill>
          <a:blip r:embed="rId2"/>
          <a:srcRect/>
          <a:stretch>
            <a:fillRect/>
          </a:stretch>
        </p:blipFill>
        <p:spPr bwMode="auto">
          <a:xfrm>
            <a:off x="1714500" y="4929188"/>
            <a:ext cx="809625" cy="1266825"/>
          </a:xfrm>
          <a:prstGeom prst="rect">
            <a:avLst/>
          </a:prstGeom>
          <a:noFill/>
          <a:ln w="9525">
            <a:noFill/>
            <a:miter lim="800000"/>
            <a:headEnd/>
            <a:tailEnd/>
          </a:ln>
        </p:spPr>
      </p:pic>
      <p:pic>
        <p:nvPicPr>
          <p:cNvPr id="22533" name="Picture 3"/>
          <p:cNvPicPr>
            <a:picLocks noChangeAspect="1" noChangeArrowheads="1"/>
          </p:cNvPicPr>
          <p:nvPr/>
        </p:nvPicPr>
        <p:blipFill>
          <a:blip r:embed="rId3"/>
          <a:srcRect/>
          <a:stretch>
            <a:fillRect/>
          </a:stretch>
        </p:blipFill>
        <p:spPr bwMode="auto">
          <a:xfrm>
            <a:off x="2000250" y="1428750"/>
            <a:ext cx="1152525" cy="981075"/>
          </a:xfrm>
          <a:prstGeom prst="rect">
            <a:avLst/>
          </a:prstGeom>
          <a:noFill/>
          <a:ln w="9525">
            <a:noFill/>
            <a:miter lim="800000"/>
            <a:headEnd/>
            <a:tailEnd/>
          </a:ln>
        </p:spPr>
      </p:pic>
      <p:sp>
        <p:nvSpPr>
          <p:cNvPr id="9" name="Flèche courbée vers le bas 8"/>
          <p:cNvSpPr/>
          <p:nvPr/>
        </p:nvSpPr>
        <p:spPr>
          <a:xfrm rot="5400000">
            <a:off x="657226" y="3514725"/>
            <a:ext cx="1928812" cy="4714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 name="Espace réservé du contenu 4"/>
          <p:cNvSpPr txBox="1">
            <a:spLocks/>
          </p:cNvSpPr>
          <p:nvPr/>
        </p:nvSpPr>
        <p:spPr>
          <a:xfrm>
            <a:off x="500063" y="4786313"/>
            <a:ext cx="1114425" cy="1114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342900" indent="-342900" algn="ctr" fontAlgn="auto">
              <a:spcBef>
                <a:spcPct val="20000"/>
              </a:spcBef>
              <a:spcAft>
                <a:spcPts val="0"/>
              </a:spcAft>
              <a:buFont typeface="Arial" pitchFamily="34" charset="0"/>
              <a:buNone/>
              <a:defRPr/>
            </a:pPr>
            <a:r>
              <a:rPr lang="fr-CA" sz="2800" dirty="0"/>
              <a:t>V</a:t>
            </a:r>
            <a:endParaRPr lang="fr-FR" sz="2800" dirty="0"/>
          </a:p>
        </p:txBody>
      </p:sp>
      <p:sp>
        <p:nvSpPr>
          <p:cNvPr id="12" name="Rectangle 11"/>
          <p:cNvSpPr/>
          <p:nvPr/>
        </p:nvSpPr>
        <p:spPr>
          <a:xfrm>
            <a:off x="2357438" y="27860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3" name="Rectangle 12"/>
          <p:cNvSpPr/>
          <p:nvPr/>
        </p:nvSpPr>
        <p:spPr>
          <a:xfrm>
            <a:off x="2509838" y="29384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4" name="Rectangle 13"/>
          <p:cNvSpPr/>
          <p:nvPr/>
        </p:nvSpPr>
        <p:spPr>
          <a:xfrm>
            <a:off x="2662238" y="30908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5" name="Rectangle 14"/>
          <p:cNvSpPr/>
          <p:nvPr/>
        </p:nvSpPr>
        <p:spPr>
          <a:xfrm>
            <a:off x="2814638" y="32432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6" name="Rectangle 15"/>
          <p:cNvSpPr/>
          <p:nvPr/>
        </p:nvSpPr>
        <p:spPr>
          <a:xfrm>
            <a:off x="2967038" y="3395663"/>
            <a:ext cx="500062"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8" name="Rectangle 17"/>
          <p:cNvSpPr/>
          <p:nvPr/>
        </p:nvSpPr>
        <p:spPr>
          <a:xfrm>
            <a:off x="2071688" y="3500438"/>
            <a:ext cx="503237" cy="287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19" name="Rectangle 18"/>
          <p:cNvSpPr/>
          <p:nvPr/>
        </p:nvSpPr>
        <p:spPr>
          <a:xfrm>
            <a:off x="2224088" y="3652838"/>
            <a:ext cx="503237" cy="287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20" name="Rectangle 19"/>
          <p:cNvSpPr/>
          <p:nvPr/>
        </p:nvSpPr>
        <p:spPr>
          <a:xfrm>
            <a:off x="2376488" y="3805238"/>
            <a:ext cx="503237" cy="287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21" name="Rectangle 20"/>
          <p:cNvSpPr/>
          <p:nvPr/>
        </p:nvSpPr>
        <p:spPr>
          <a:xfrm>
            <a:off x="2528888" y="3957638"/>
            <a:ext cx="503237" cy="287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
        <p:nvSpPr>
          <p:cNvPr id="22" name="Rectangle 21"/>
          <p:cNvSpPr/>
          <p:nvPr/>
        </p:nvSpPr>
        <p:spPr>
          <a:xfrm>
            <a:off x="2681288" y="4110038"/>
            <a:ext cx="503237" cy="287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dirty="0">
                <a:solidFill>
                  <a:sysClr val="windowText" lastClr="000000"/>
                </a:solidFill>
              </a:rPr>
              <a:t>C</a:t>
            </a:r>
            <a:endParaRPr lang="fr-FR" dirty="0">
              <a:solidFill>
                <a:sysClr val="windowText" lastClr="000000"/>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3087</TotalTime>
  <Words>1932</Words>
  <Application>Microsoft Office PowerPoint</Application>
  <PresentationFormat>Affichage à l'écran (4:3)</PresentationFormat>
  <Paragraphs>504</Paragraphs>
  <Slides>39</Slides>
  <Notes>0</Notes>
  <HiddenSlides>0</HiddenSlides>
  <MMClips>0</MMClips>
  <ScaleCrop>false</ScaleCrop>
  <HeadingPairs>
    <vt:vector size="8" baseType="variant">
      <vt:variant>
        <vt:lpstr>Polices utilisées</vt:lpstr>
      </vt:variant>
      <vt:variant>
        <vt:i4>4</vt:i4>
      </vt:variant>
      <vt:variant>
        <vt:lpstr>Modèle de conception</vt:lpstr>
      </vt:variant>
      <vt:variant>
        <vt:i4>1</vt:i4>
      </vt:variant>
      <vt:variant>
        <vt:lpstr>Serveurs OLE incorporés</vt:lpstr>
      </vt:variant>
      <vt:variant>
        <vt:i4>1</vt:i4>
      </vt:variant>
      <vt:variant>
        <vt:lpstr>Titres des diapositives</vt:lpstr>
      </vt:variant>
      <vt:variant>
        <vt:i4>39</vt:i4>
      </vt:variant>
    </vt:vector>
  </HeadingPairs>
  <TitlesOfParts>
    <vt:vector size="45" baseType="lpstr">
      <vt:lpstr>Arial</vt:lpstr>
      <vt:lpstr>Calibri</vt:lpstr>
      <vt:lpstr>Symbol</vt:lpstr>
      <vt:lpstr>ＭＳ Ｐゴシック</vt:lpstr>
      <vt:lpstr>Thème Office</vt:lpstr>
      <vt:lpstr>Document</vt:lpstr>
      <vt:lpstr>La crise financière</vt:lpstr>
      <vt:lpstr>0.1. Contexte historique de la crise</vt:lpstr>
      <vt:lpstr>Évolution de la finance globalisée depuis 1971</vt:lpstr>
      <vt:lpstr>Le découplage entre économie financière et économie réelle</vt:lpstr>
      <vt:lpstr>Mécanique du recyclage des liquidités aux ÉU (schéma simplifié)</vt:lpstr>
      <vt:lpstr>0.2. Principales causes de la crise financière 2007-09</vt:lpstr>
      <vt:lpstr>0.3. Plan</vt:lpstr>
      <vt:lpstr>1. La titrisation</vt:lpstr>
      <vt:lpstr>Comment la banque peut-elle se débarrasser du risque associé à ses prêts?</vt:lpstr>
      <vt:lpstr>Les créances sont titrisés</vt:lpstr>
      <vt:lpstr>La structuration d’un TAC</vt:lpstr>
      <vt:lpstr>Les tranches de TAC sont vendus ou récupérées et servent de collatéraux à la vente de Papier Commercial Adossé à des Actifs (PCAA) sur le marché</vt:lpstr>
      <vt:lpstr>Schéma réel d’un TAC structuré</vt:lpstr>
      <vt:lpstr>Vue d’ensemble du marché des dérivés de crédit </vt:lpstr>
      <vt:lpstr>Bonification des titres</vt:lpstr>
      <vt:lpstr>Avantages et désavantages</vt:lpstr>
      <vt:lpstr>Le marché de l’investissement privé</vt:lpstr>
      <vt:lpstr>Conséquences de la titrisation</vt:lpstr>
      <vt:lpstr>2. La bulle immobilière</vt:lpstr>
      <vt:lpstr>Valeur des prêts subprime en milliards de dollars ÉU 2002-2008</vt:lpstr>
      <vt:lpstr>L’accès au crédit encourage la consommation  et l’endettement des ménages </vt:lpstr>
      <vt:lpstr>Limites de la bulle immobilière</vt:lpstr>
      <vt:lpstr>Les prix chutes, le nombre de maison à vendre explose</vt:lpstr>
      <vt:lpstr>3. Crise bancaire</vt:lpstr>
      <vt:lpstr>Multiplication du processus de prêt interbancaire </vt:lpstr>
      <vt:lpstr>En août 2007, le marché des TAC synthétique et du PCAA s’effondre</vt:lpstr>
      <vt:lpstr>Les banques refusent de se prêter entre elles</vt:lpstr>
      <vt:lpstr>Plans d’intervention: Bilan plan Paulson </vt:lpstr>
      <vt:lpstr>Des interventions inefficaces? Illiquidité vs insolvabilité </vt:lpstr>
      <vt:lpstr>Pertes des banques par région (1) septembre 2009</vt:lpstr>
      <vt:lpstr>Pertes des banques par région (2) fin 2008</vt:lpstr>
      <vt:lpstr>4. Crise financière</vt:lpstr>
      <vt:lpstr>Effondrement du marché du PCAA</vt:lpstr>
      <vt:lpstr>5. Récession mondiale </vt:lpstr>
      <vt:lpstr>Une décroissance forte du PIB mondial</vt:lpstr>
      <vt:lpstr>6. Conclusions</vt:lpstr>
      <vt:lpstr>Solutions et avenir du système financier</vt:lpstr>
      <vt:lpstr>Questions absentes</vt:lpstr>
      <vt:lpstr>Endettement mondial, que faire?</vt:lpstr>
    </vt:vector>
  </TitlesOfParts>
  <Company>XPSP2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crise financière</dc:title>
  <dc:creator>Admin</dc:creator>
  <cp:lastModifiedBy>David</cp:lastModifiedBy>
  <cp:revision>283</cp:revision>
  <dcterms:created xsi:type="dcterms:W3CDTF">2009-11-13T18:57:33Z</dcterms:created>
  <dcterms:modified xsi:type="dcterms:W3CDTF">2009-11-23T18:41:53Z</dcterms:modified>
</cp:coreProperties>
</file>