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350" r:id="rId2"/>
    <p:sldId id="364" r:id="rId3"/>
    <p:sldId id="365" r:id="rId4"/>
    <p:sldId id="263" r:id="rId5"/>
    <p:sldId id="351" r:id="rId6"/>
    <p:sldId id="366" r:id="rId7"/>
    <p:sldId id="367" r:id="rId8"/>
    <p:sldId id="352" r:id="rId9"/>
    <p:sldId id="330" r:id="rId10"/>
    <p:sldId id="360" r:id="rId11"/>
    <p:sldId id="359" r:id="rId12"/>
    <p:sldId id="361" r:id="rId13"/>
    <p:sldId id="358" r:id="rId14"/>
    <p:sldId id="325" r:id="rId15"/>
    <p:sldId id="271" r:id="rId16"/>
    <p:sldId id="368" r:id="rId17"/>
    <p:sldId id="274" r:id="rId18"/>
    <p:sldId id="275" r:id="rId19"/>
    <p:sldId id="277" r:id="rId20"/>
    <p:sldId id="348" r:id="rId21"/>
    <p:sldId id="343" r:id="rId22"/>
    <p:sldId id="289" r:id="rId23"/>
    <p:sldId id="353" r:id="rId24"/>
    <p:sldId id="335" r:id="rId25"/>
    <p:sldId id="336" r:id="rId26"/>
    <p:sldId id="338" r:id="rId27"/>
    <p:sldId id="345" r:id="rId28"/>
    <p:sldId id="291" r:id="rId29"/>
    <p:sldId id="300" r:id="rId30"/>
    <p:sldId id="354" r:id="rId31"/>
    <p:sldId id="349" r:id="rId32"/>
    <p:sldId id="302" r:id="rId33"/>
    <p:sldId id="303" r:id="rId34"/>
    <p:sldId id="346" r:id="rId35"/>
    <p:sldId id="299" r:id="rId36"/>
    <p:sldId id="264" r:id="rId37"/>
    <p:sldId id="304" r:id="rId38"/>
    <p:sldId id="318" r:id="rId39"/>
    <p:sldId id="311" r:id="rId40"/>
    <p:sldId id="362" r:id="rId41"/>
    <p:sldId id="363" r:id="rId42"/>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60"/>
  </p:normalViewPr>
  <p:slideViewPr>
    <p:cSldViewPr>
      <p:cViewPr>
        <p:scale>
          <a:sx n="66" d="100"/>
          <a:sy n="66" d="100"/>
        </p:scale>
        <p:origin x="-140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F57D9512-35BD-48C4-8042-6944EDC35351}" type="datetimeFigureOut">
              <a:rPr lang="en-US" smtClean="0"/>
              <a:t>3/7/2013</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3F1EBB98-CED0-4607-AC2D-087AAA1859D5}" type="slidenum">
              <a:rPr lang="en-US" smtClean="0"/>
              <a:t>‹#›</a:t>
            </a:fld>
            <a:endParaRPr lang="en-US"/>
          </a:p>
        </p:txBody>
      </p:sp>
    </p:spTree>
    <p:extLst>
      <p:ext uri="{BB962C8B-B14F-4D97-AF65-F5344CB8AC3E}">
        <p14:creationId xmlns:p14="http://schemas.microsoft.com/office/powerpoint/2010/main" val="1282162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Mining and Hydrocarbons Exploration Trends 1996-2007 (left-mining; middle-world mining exploration average by percent; right-oil and gas exploration). (Sources: Barclays 2009; 2011; Ernst &amp; Young 2010; IFP 2011; MEG 2011)</a:t>
            </a:r>
            <a:endParaRPr lang="en-US" dirty="0"/>
          </a:p>
        </p:txBody>
      </p:sp>
      <p:sp>
        <p:nvSpPr>
          <p:cNvPr id="4" name="Slide Number Placeholder 3"/>
          <p:cNvSpPr>
            <a:spLocks noGrp="1"/>
          </p:cNvSpPr>
          <p:nvPr>
            <p:ph type="sldNum" sz="quarter" idx="10"/>
          </p:nvPr>
        </p:nvSpPr>
        <p:spPr/>
        <p:txBody>
          <a:bodyPr/>
          <a:lstStyle/>
          <a:p>
            <a:fld id="{C21BCF5B-A94F-4257-8A66-D3920032239A}" type="slidenum">
              <a:rPr lang="en-US" smtClean="0"/>
              <a:t>5</a:t>
            </a:fld>
            <a:endParaRPr lang="en-US"/>
          </a:p>
        </p:txBody>
      </p:sp>
    </p:spTree>
    <p:extLst>
      <p:ext uri="{BB962C8B-B14F-4D97-AF65-F5344CB8AC3E}">
        <p14:creationId xmlns:p14="http://schemas.microsoft.com/office/powerpoint/2010/main" val="174443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rates of </a:t>
            </a:r>
            <a:r>
              <a:rPr lang="en-US" dirty="0" err="1" smtClean="0"/>
              <a:t>extractión</a:t>
            </a:r>
            <a:r>
              <a:rPr lang="en-US" dirty="0" smtClean="0"/>
              <a:t> for nearly every mineral resource since 1995 (Figure 2.15). </a:t>
            </a:r>
          </a:p>
          <a:p>
            <a:r>
              <a:rPr lang="en-US" dirty="0" smtClean="0"/>
              <a:t>Mineral exports have also grown across the entire region, particularly in South America, increasing by US$123 </a:t>
            </a:r>
            <a:r>
              <a:rPr lang="en-US" dirty="0" err="1" smtClean="0"/>
              <a:t>billión</a:t>
            </a:r>
            <a:r>
              <a:rPr lang="en-US" dirty="0" smtClean="0"/>
              <a:t> between 1990 and 2006</a:t>
            </a:r>
            <a:endParaRPr lang="en-US" dirty="0"/>
          </a:p>
        </p:txBody>
      </p:sp>
      <p:sp>
        <p:nvSpPr>
          <p:cNvPr id="4" name="Slide Number Placeholder 3"/>
          <p:cNvSpPr>
            <a:spLocks noGrp="1"/>
          </p:cNvSpPr>
          <p:nvPr>
            <p:ph type="sldNum" sz="quarter" idx="10"/>
          </p:nvPr>
        </p:nvSpPr>
        <p:spPr/>
        <p:txBody>
          <a:bodyPr/>
          <a:lstStyle/>
          <a:p>
            <a:fld id="{C21BCF5B-A94F-4257-8A66-D3920032239A}" type="slidenum">
              <a:rPr lang="en-US" smtClean="0"/>
              <a:t>8</a:t>
            </a:fld>
            <a:endParaRPr lang="en-US"/>
          </a:p>
        </p:txBody>
      </p:sp>
    </p:spTree>
    <p:extLst>
      <p:ext uri="{BB962C8B-B14F-4D97-AF65-F5344CB8AC3E}">
        <p14:creationId xmlns:p14="http://schemas.microsoft.com/office/powerpoint/2010/main" val="1396959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EA6F4166-EE93-4CC5-8CDB-448E2506D044}" type="slidenum">
              <a:rPr lang="en-GB" smtClean="0">
                <a:solidFill>
                  <a:prstClr val="black"/>
                </a:solidFill>
              </a:rPr>
              <a:pPr/>
              <a:t>14</a:t>
            </a:fld>
            <a:endParaRPr lang="en-GB" smtClean="0">
              <a:solidFill>
                <a:prstClr val="black"/>
              </a:solidFill>
            </a:endParaRPr>
          </a:p>
        </p:txBody>
      </p:sp>
      <p:sp>
        <p:nvSpPr>
          <p:cNvPr id="36867" name="Rectangle 2"/>
          <p:cNvSpPr>
            <a:spLocks noGrp="1" noRot="1" noChangeAspect="1" noChangeArrowheads="1" noTextEdit="1"/>
          </p:cNvSpPr>
          <p:nvPr>
            <p:ph type="sldImg"/>
          </p:nvPr>
        </p:nvSpPr>
        <p:spPr>
          <a:xfrm>
            <a:off x="1257300" y="720725"/>
            <a:ext cx="4800600" cy="3600450"/>
          </a:xfrm>
          <a:ln/>
        </p:spPr>
      </p:sp>
      <p:sp>
        <p:nvSpPr>
          <p:cNvPr id="368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t>Figure 2.2</a:t>
            </a:r>
            <a:r>
              <a:rPr lang="en-US" sz="1300" dirty="0"/>
              <a:t> National maps of the percent area of each watershed granted as mining concession. The highest values are spatially clustered in highland and coastal areas, and increase most rapidly during the mid- to late- 2000s. </a:t>
            </a:r>
          </a:p>
          <a:p>
            <a:endParaRPr lang="en-US" sz="1300" dirty="0"/>
          </a:p>
        </p:txBody>
      </p:sp>
      <p:sp>
        <p:nvSpPr>
          <p:cNvPr id="4" name="Slide Number Placeholder 3"/>
          <p:cNvSpPr>
            <a:spLocks noGrp="1"/>
          </p:cNvSpPr>
          <p:nvPr>
            <p:ph type="sldNum" sz="quarter" idx="10"/>
          </p:nvPr>
        </p:nvSpPr>
        <p:spPr/>
        <p:txBody>
          <a:bodyPr/>
          <a:lstStyle/>
          <a:p>
            <a:fld id="{C21BCF5B-A94F-4257-8A66-D3920032239A}" type="slidenum">
              <a:rPr lang="en-US" smtClean="0"/>
              <a:t>24</a:t>
            </a:fld>
            <a:endParaRPr lang="en-US"/>
          </a:p>
        </p:txBody>
      </p:sp>
    </p:spTree>
    <p:extLst>
      <p:ext uri="{BB962C8B-B14F-4D97-AF65-F5344CB8AC3E}">
        <p14:creationId xmlns:p14="http://schemas.microsoft.com/office/powerpoint/2010/main" val="3496940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b="1" dirty="0"/>
              <a:t>Figure 2.3</a:t>
            </a:r>
            <a:r>
              <a:rPr lang="en-US" sz="1300" dirty="0"/>
              <a:t> Temporal profiles showing change in percent of total watershed extent granted as mining concessions, and change in number of mining concessions per watershed, for the five watersheds with the greatest area under mining </a:t>
            </a:r>
            <a:r>
              <a:rPr lang="en-US" sz="1300" dirty="0" err="1"/>
              <a:t>concessión</a:t>
            </a:r>
            <a:r>
              <a:rPr lang="en-US" sz="1300" dirty="0"/>
              <a:t> (through 11/16/2011).</a:t>
            </a:r>
          </a:p>
          <a:p>
            <a:endParaRPr lang="en-US" dirty="0"/>
          </a:p>
        </p:txBody>
      </p:sp>
      <p:sp>
        <p:nvSpPr>
          <p:cNvPr id="4" name="Slide Number Placeholder 3"/>
          <p:cNvSpPr>
            <a:spLocks noGrp="1"/>
          </p:cNvSpPr>
          <p:nvPr>
            <p:ph type="sldNum" sz="quarter" idx="10"/>
          </p:nvPr>
        </p:nvSpPr>
        <p:spPr/>
        <p:txBody>
          <a:bodyPr/>
          <a:lstStyle/>
          <a:p>
            <a:fld id="{C21BCF5B-A94F-4257-8A66-D3920032239A}" type="slidenum">
              <a:rPr lang="en-US" smtClean="0"/>
              <a:t>25</a:t>
            </a:fld>
            <a:endParaRPr lang="en-US"/>
          </a:p>
        </p:txBody>
      </p:sp>
    </p:spTree>
    <p:extLst>
      <p:ext uri="{BB962C8B-B14F-4D97-AF65-F5344CB8AC3E}">
        <p14:creationId xmlns:p14="http://schemas.microsoft.com/office/powerpoint/2010/main" val="2364614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dirty="0" smtClean="0"/>
              <a:t>Figure 8.1</a:t>
            </a:r>
            <a:r>
              <a:rPr lang="en-US" b="1" baseline="0" dirty="0" smtClean="0"/>
              <a:t> </a:t>
            </a:r>
            <a:r>
              <a:rPr lang="en-US" sz="1300" dirty="0"/>
              <a:t>Spatial </a:t>
            </a:r>
            <a:r>
              <a:rPr lang="en-US" sz="1300" dirty="0" err="1"/>
              <a:t>configuratión</a:t>
            </a:r>
            <a:r>
              <a:rPr lang="en-US" sz="1300" dirty="0"/>
              <a:t> of mining concessions and </a:t>
            </a:r>
            <a:r>
              <a:rPr lang="en-US" sz="1300" dirty="0" err="1"/>
              <a:t>Paramos</a:t>
            </a:r>
            <a:r>
              <a:rPr lang="en-US" sz="1300" dirty="0"/>
              <a:t> and </a:t>
            </a:r>
            <a:r>
              <a:rPr lang="en-US" sz="1300" dirty="0" err="1"/>
              <a:t>Punas</a:t>
            </a:r>
            <a:r>
              <a:rPr lang="en-US" sz="1300" dirty="0"/>
              <a:t> </a:t>
            </a:r>
            <a:r>
              <a:rPr lang="en-US" sz="1300" dirty="0" err="1"/>
              <a:t>ecoregions</a:t>
            </a:r>
            <a:r>
              <a:rPr lang="en-US" sz="1300" dirty="0"/>
              <a:t> (CDC) in </a:t>
            </a:r>
            <a:r>
              <a:rPr lang="en-US" sz="1300" dirty="0" err="1"/>
              <a:t>Perú</a:t>
            </a:r>
            <a:r>
              <a:rPr lang="en-US" sz="1300" dirty="0"/>
              <a:t>. </a:t>
            </a:r>
            <a:r>
              <a:rPr lang="en-US" sz="1300" dirty="0" err="1"/>
              <a:t>oncessions</a:t>
            </a:r>
            <a:r>
              <a:rPr lang="en-US" sz="1300" dirty="0"/>
              <a:t> are shown with a 67% transparency to highlight </a:t>
            </a:r>
            <a:r>
              <a:rPr lang="en-US" sz="1300" dirty="0" err="1"/>
              <a:t>locatión</a:t>
            </a:r>
            <a:r>
              <a:rPr lang="en-US" sz="1300" dirty="0"/>
              <a:t> of </a:t>
            </a:r>
            <a:r>
              <a:rPr lang="en-US" sz="1300" dirty="0" err="1"/>
              <a:t>Humedales</a:t>
            </a:r>
            <a:r>
              <a:rPr lang="en-US" sz="1300" dirty="0"/>
              <a:t>.</a:t>
            </a:r>
          </a:p>
          <a:p>
            <a:endParaRPr lang="en-US" dirty="0"/>
          </a:p>
        </p:txBody>
      </p:sp>
      <p:sp>
        <p:nvSpPr>
          <p:cNvPr id="4" name="Slide Number Placeholder 3"/>
          <p:cNvSpPr>
            <a:spLocks noGrp="1"/>
          </p:cNvSpPr>
          <p:nvPr>
            <p:ph type="sldNum" sz="quarter" idx="10"/>
          </p:nvPr>
        </p:nvSpPr>
        <p:spPr/>
        <p:txBody>
          <a:bodyPr/>
          <a:lstStyle/>
          <a:p>
            <a:fld id="{C21BCF5B-A94F-4257-8A66-D3920032239A}" type="slidenum">
              <a:rPr lang="en-US" smtClean="0"/>
              <a:t>26</a:t>
            </a:fld>
            <a:endParaRPr lang="en-US"/>
          </a:p>
        </p:txBody>
      </p:sp>
    </p:spTree>
    <p:extLst>
      <p:ext uri="{BB962C8B-B14F-4D97-AF65-F5344CB8AC3E}">
        <p14:creationId xmlns:p14="http://schemas.microsoft.com/office/powerpoint/2010/main" val="215669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Figure 6.2.</a:t>
            </a:r>
            <a:r>
              <a:rPr lang="en-US" b="1" baseline="0" dirty="0" smtClean="0"/>
              <a:t> </a:t>
            </a:r>
            <a:r>
              <a:rPr lang="en-US" sz="1300" dirty="0"/>
              <a:t>Spatial </a:t>
            </a:r>
            <a:r>
              <a:rPr lang="en-US" sz="1300" dirty="0" err="1"/>
              <a:t>configuratión</a:t>
            </a:r>
            <a:r>
              <a:rPr lang="en-US" sz="1300" dirty="0"/>
              <a:t> of mining concessions and Rural Agricultural Communities in </a:t>
            </a:r>
            <a:r>
              <a:rPr lang="en-US" sz="1300" dirty="0" err="1"/>
              <a:t>Perú</a:t>
            </a:r>
            <a:r>
              <a:rPr lang="en-US" sz="1300" dirty="0"/>
              <a:t>. Locations of rural agriculture were derived from </a:t>
            </a:r>
            <a:r>
              <a:rPr lang="en-US" sz="1300" dirty="0" err="1"/>
              <a:t>Perú</a:t>
            </a:r>
            <a:r>
              <a:rPr lang="en-US" sz="1300" dirty="0"/>
              <a:t> populated centers (2007, INEI) according to the following rules:</a:t>
            </a:r>
          </a:p>
          <a:p>
            <a:endParaRPr lang="en-US" sz="1300" dirty="0"/>
          </a:p>
          <a:p>
            <a:r>
              <a:rPr lang="en-US" sz="1300" dirty="0"/>
              <a:t>Rule 1: 200 &lt; </a:t>
            </a:r>
            <a:r>
              <a:rPr lang="en-US" sz="1300" dirty="0" err="1"/>
              <a:t>Populatión</a:t>
            </a:r>
            <a:r>
              <a:rPr lang="en-US" sz="1300" dirty="0"/>
              <a:t> &lt; 2000</a:t>
            </a:r>
          </a:p>
          <a:p>
            <a:r>
              <a:rPr lang="en-US" sz="1300" dirty="0"/>
              <a:t>Rule 2: Category Type relating to Agriculture (e.g. </a:t>
            </a:r>
            <a:r>
              <a:rPr lang="en-US" sz="1300" dirty="0" err="1"/>
              <a:t>Cooperativa</a:t>
            </a:r>
            <a:r>
              <a:rPr lang="en-US" sz="1300" dirty="0"/>
              <a:t> </a:t>
            </a:r>
            <a:r>
              <a:rPr lang="en-US" sz="1300" dirty="0" err="1"/>
              <a:t>Agraria</a:t>
            </a:r>
            <a:r>
              <a:rPr lang="en-US" sz="1300" dirty="0"/>
              <a:t>, </a:t>
            </a:r>
            <a:r>
              <a:rPr lang="en-US" sz="1300" dirty="0" err="1"/>
              <a:t>Caserio</a:t>
            </a:r>
            <a:r>
              <a:rPr lang="en-US" sz="1300" dirty="0"/>
              <a:t>, </a:t>
            </a:r>
            <a:r>
              <a:rPr lang="en-US" sz="1300" dirty="0" err="1"/>
              <a:t>Unidad</a:t>
            </a:r>
            <a:r>
              <a:rPr lang="en-US" sz="1300" dirty="0"/>
              <a:t> </a:t>
            </a:r>
            <a:r>
              <a:rPr lang="en-US" sz="1300" dirty="0" err="1"/>
              <a:t>Agropecuaria</a:t>
            </a:r>
            <a:r>
              <a:rPr lang="en-US" sz="1300" dirty="0"/>
              <a:t>)</a:t>
            </a:r>
          </a:p>
          <a:p>
            <a:r>
              <a:rPr lang="en-US" sz="1300" dirty="0"/>
              <a:t>Rule 3: Populated Center must be in highlands </a:t>
            </a:r>
            <a:r>
              <a:rPr lang="en-US" sz="1300" dirty="0" err="1"/>
              <a:t>región</a:t>
            </a:r>
            <a:r>
              <a:rPr lang="en-US" sz="1300" dirty="0"/>
              <a:t> (CDC)</a:t>
            </a:r>
          </a:p>
          <a:p>
            <a:endParaRPr lang="en-US" sz="1300" dirty="0"/>
          </a:p>
          <a:p>
            <a:r>
              <a:rPr lang="en-US" sz="1300" dirty="0"/>
              <a:t>Buffer of 12 km used, final extent clipped by highlands </a:t>
            </a:r>
            <a:r>
              <a:rPr lang="en-US" sz="1300" dirty="0" err="1"/>
              <a:t>región</a:t>
            </a:r>
            <a:r>
              <a:rPr lang="en-US" sz="1300" dirty="0"/>
              <a:t> (CDC)</a:t>
            </a:r>
          </a:p>
          <a:p>
            <a:endParaRPr lang="en-US" sz="1300" dirty="0"/>
          </a:p>
          <a:p>
            <a:endParaRPr lang="en-US" dirty="0"/>
          </a:p>
        </p:txBody>
      </p:sp>
      <p:sp>
        <p:nvSpPr>
          <p:cNvPr id="4" name="Slide Number Placeholder 3"/>
          <p:cNvSpPr>
            <a:spLocks noGrp="1"/>
          </p:cNvSpPr>
          <p:nvPr>
            <p:ph type="sldNum" sz="quarter" idx="10"/>
          </p:nvPr>
        </p:nvSpPr>
        <p:spPr/>
        <p:txBody>
          <a:bodyPr/>
          <a:lstStyle/>
          <a:p>
            <a:fld id="{C21BCF5B-A94F-4257-8A66-D3920032239A}" type="slidenum">
              <a:rPr lang="en-US" smtClean="0"/>
              <a:t>31</a:t>
            </a:fld>
            <a:endParaRPr lang="en-US"/>
          </a:p>
        </p:txBody>
      </p:sp>
    </p:spTree>
    <p:extLst>
      <p:ext uri="{BB962C8B-B14F-4D97-AF65-F5344CB8AC3E}">
        <p14:creationId xmlns:p14="http://schemas.microsoft.com/office/powerpoint/2010/main" val="984973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1EBB98-CED0-4607-AC2D-087AAA1859D5}" type="slidenum">
              <a:rPr lang="en-US" smtClean="0"/>
              <a:t>33</a:t>
            </a:fld>
            <a:endParaRPr lang="en-US"/>
          </a:p>
        </p:txBody>
      </p:sp>
    </p:spTree>
    <p:extLst>
      <p:ext uri="{BB962C8B-B14F-4D97-AF65-F5344CB8AC3E}">
        <p14:creationId xmlns:p14="http://schemas.microsoft.com/office/powerpoint/2010/main" val="1938834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50D2FCC-E1CA-48D4-A972-DBB6E1ADE233}" type="datetimeFigureOut">
              <a:rPr lang="en-US" smtClean="0"/>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34D05-4C0A-4CD4-8538-43319B7AC1B0}" type="slidenum">
              <a:rPr lang="en-US" smtClean="0"/>
              <a:t>‹#›</a:t>
            </a:fld>
            <a:endParaRPr lang="en-US"/>
          </a:p>
        </p:txBody>
      </p:sp>
    </p:spTree>
    <p:extLst>
      <p:ext uri="{BB962C8B-B14F-4D97-AF65-F5344CB8AC3E}">
        <p14:creationId xmlns:p14="http://schemas.microsoft.com/office/powerpoint/2010/main" val="77410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0D2FCC-E1CA-48D4-A972-DBB6E1ADE233}" type="datetimeFigureOut">
              <a:rPr lang="en-US" smtClean="0"/>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34D05-4C0A-4CD4-8538-43319B7AC1B0}" type="slidenum">
              <a:rPr lang="en-US" smtClean="0"/>
              <a:t>‹#›</a:t>
            </a:fld>
            <a:endParaRPr lang="en-US"/>
          </a:p>
        </p:txBody>
      </p:sp>
    </p:spTree>
    <p:extLst>
      <p:ext uri="{BB962C8B-B14F-4D97-AF65-F5344CB8AC3E}">
        <p14:creationId xmlns:p14="http://schemas.microsoft.com/office/powerpoint/2010/main" val="345398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0D2FCC-E1CA-48D4-A972-DBB6E1ADE233}" type="datetimeFigureOut">
              <a:rPr lang="en-US" smtClean="0"/>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34D05-4C0A-4CD4-8538-43319B7AC1B0}" type="slidenum">
              <a:rPr lang="en-US" smtClean="0"/>
              <a:t>‹#›</a:t>
            </a:fld>
            <a:endParaRPr lang="en-US"/>
          </a:p>
        </p:txBody>
      </p:sp>
    </p:spTree>
    <p:extLst>
      <p:ext uri="{BB962C8B-B14F-4D97-AF65-F5344CB8AC3E}">
        <p14:creationId xmlns:p14="http://schemas.microsoft.com/office/powerpoint/2010/main" val="3713046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50D2FCC-E1CA-48D4-A972-DBB6E1ADE233}" type="datetimeFigureOut">
              <a:rPr lang="en-US" smtClean="0"/>
              <a:t>3/7/2013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34D05-4C0A-4CD4-8538-43319B7AC1B0}" type="slidenum">
              <a:rPr lang="en-US" smtClean="0"/>
              <a:t>‹#›</a:t>
            </a:fld>
            <a:endParaRPr lang="en-US"/>
          </a:p>
        </p:txBody>
      </p:sp>
    </p:spTree>
    <p:extLst>
      <p:ext uri="{BB962C8B-B14F-4D97-AF65-F5344CB8AC3E}">
        <p14:creationId xmlns:p14="http://schemas.microsoft.com/office/powerpoint/2010/main" val="552751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0D2FCC-E1CA-48D4-A972-DBB6E1ADE233}" type="datetimeFigureOut">
              <a:rPr lang="en-US" smtClean="0"/>
              <a:t>3/7/2013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834D05-4C0A-4CD4-8538-43319B7AC1B0}" type="slidenum">
              <a:rPr lang="en-US" smtClean="0"/>
              <a:t>‹#›</a:t>
            </a:fld>
            <a:endParaRPr lang="en-US"/>
          </a:p>
        </p:txBody>
      </p:sp>
    </p:spTree>
    <p:extLst>
      <p:ext uri="{BB962C8B-B14F-4D97-AF65-F5344CB8AC3E}">
        <p14:creationId xmlns:p14="http://schemas.microsoft.com/office/powerpoint/2010/main" val="569164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0D2FCC-E1CA-48D4-A972-DBB6E1ADE233}" type="datetimeFigureOut">
              <a:rPr lang="en-US" smtClean="0"/>
              <a:t>3/7/2013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834D05-4C0A-4CD4-8538-43319B7AC1B0}" type="slidenum">
              <a:rPr lang="en-US" smtClean="0"/>
              <a:t>‹#›</a:t>
            </a:fld>
            <a:endParaRPr lang="en-US"/>
          </a:p>
        </p:txBody>
      </p:sp>
    </p:spTree>
    <p:extLst>
      <p:ext uri="{BB962C8B-B14F-4D97-AF65-F5344CB8AC3E}">
        <p14:creationId xmlns:p14="http://schemas.microsoft.com/office/powerpoint/2010/main" val="46084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0D2FCC-E1CA-48D4-A972-DBB6E1ADE233}" type="datetimeFigureOut">
              <a:rPr lang="en-US" smtClean="0"/>
              <a:t>3/7/2013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834D05-4C0A-4CD4-8538-43319B7AC1B0}" type="slidenum">
              <a:rPr lang="en-US" smtClean="0"/>
              <a:t>‹#›</a:t>
            </a:fld>
            <a:endParaRPr lang="en-US"/>
          </a:p>
        </p:txBody>
      </p:sp>
    </p:spTree>
    <p:extLst>
      <p:ext uri="{BB962C8B-B14F-4D97-AF65-F5344CB8AC3E}">
        <p14:creationId xmlns:p14="http://schemas.microsoft.com/office/powerpoint/2010/main" val="892046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0D2FCC-E1CA-48D4-A972-DBB6E1ADE233}" type="datetimeFigureOut">
              <a:rPr lang="en-US" smtClean="0"/>
              <a:t>3/7/2013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34D05-4C0A-4CD4-8538-43319B7AC1B0}" type="slidenum">
              <a:rPr lang="en-US" smtClean="0"/>
              <a:t>‹#›</a:t>
            </a:fld>
            <a:endParaRPr lang="en-US"/>
          </a:p>
        </p:txBody>
      </p:sp>
    </p:spTree>
    <p:extLst>
      <p:ext uri="{BB962C8B-B14F-4D97-AF65-F5344CB8AC3E}">
        <p14:creationId xmlns:p14="http://schemas.microsoft.com/office/powerpoint/2010/main" val="2759849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0D2FCC-E1CA-48D4-A972-DBB6E1ADE233}" type="datetimeFigureOut">
              <a:rPr lang="en-US" smtClean="0"/>
              <a:t>3/7/2013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34D05-4C0A-4CD4-8538-43319B7AC1B0}" type="slidenum">
              <a:rPr lang="en-US" smtClean="0"/>
              <a:t>‹#›</a:t>
            </a:fld>
            <a:endParaRPr lang="en-US"/>
          </a:p>
        </p:txBody>
      </p:sp>
    </p:spTree>
    <p:extLst>
      <p:ext uri="{BB962C8B-B14F-4D97-AF65-F5344CB8AC3E}">
        <p14:creationId xmlns:p14="http://schemas.microsoft.com/office/powerpoint/2010/main" val="2168454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0D2FCC-E1CA-48D4-A972-DBB6E1ADE233}" type="datetimeFigureOut">
              <a:rPr lang="en-US" smtClean="0"/>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34D05-4C0A-4CD4-8538-43319B7AC1B0}" type="slidenum">
              <a:rPr lang="en-US" smtClean="0"/>
              <a:t>‹#›</a:t>
            </a:fld>
            <a:endParaRPr lang="en-US"/>
          </a:p>
        </p:txBody>
      </p:sp>
    </p:spTree>
    <p:extLst>
      <p:ext uri="{BB962C8B-B14F-4D97-AF65-F5344CB8AC3E}">
        <p14:creationId xmlns:p14="http://schemas.microsoft.com/office/powerpoint/2010/main" val="2029891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0D2FCC-E1CA-48D4-A972-DBB6E1ADE233}" type="datetimeFigureOut">
              <a:rPr lang="en-US" smtClean="0"/>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34D05-4C0A-4CD4-8538-43319B7AC1B0}" type="slidenum">
              <a:rPr lang="en-US" smtClean="0"/>
              <a:t>‹#›</a:t>
            </a:fld>
            <a:endParaRPr lang="en-US"/>
          </a:p>
        </p:txBody>
      </p:sp>
    </p:spTree>
    <p:extLst>
      <p:ext uri="{BB962C8B-B14F-4D97-AF65-F5344CB8AC3E}">
        <p14:creationId xmlns:p14="http://schemas.microsoft.com/office/powerpoint/2010/main" val="2207481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D8C46E29-6351-4D9A-8F5B-6C41602A7C0B}" type="slidenum">
              <a:rPr lang="en-GB"/>
              <a:pPr>
                <a:defRPr/>
              </a:pPr>
              <a:t>‹#›</a:t>
            </a:fld>
            <a:endParaRPr lang="en-GB"/>
          </a:p>
        </p:txBody>
      </p:sp>
    </p:spTree>
    <p:extLst>
      <p:ext uri="{BB962C8B-B14F-4D97-AF65-F5344CB8AC3E}">
        <p14:creationId xmlns:p14="http://schemas.microsoft.com/office/powerpoint/2010/main" val="2109206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0D2FCC-E1CA-48D4-A972-DBB6E1ADE233}" type="datetimeFigureOut">
              <a:rPr lang="en-US" smtClean="0"/>
              <a:t>3/7/2013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834D05-4C0A-4CD4-8538-43319B7AC1B0}" type="slidenum">
              <a:rPr lang="en-US" smtClean="0"/>
              <a:t>‹#›</a:t>
            </a:fld>
            <a:endParaRPr lang="en-US"/>
          </a:p>
        </p:txBody>
      </p:sp>
    </p:spTree>
    <p:extLst>
      <p:ext uri="{BB962C8B-B14F-4D97-AF65-F5344CB8AC3E}">
        <p14:creationId xmlns:p14="http://schemas.microsoft.com/office/powerpoint/2010/main" val="909325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t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2.xml"/><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685800"/>
            <a:ext cx="8458200" cy="2971800"/>
          </a:xfrm>
        </p:spPr>
        <p:txBody>
          <a:bodyPr>
            <a:noAutofit/>
          </a:bodyPr>
          <a:lstStyle/>
          <a:p>
            <a:r>
              <a:rPr lang="en-US" b="1" dirty="0" smtClean="0">
                <a:solidFill>
                  <a:schemeClr val="accent2">
                    <a:lumMod val="75000"/>
                  </a:schemeClr>
                </a:solidFill>
              </a:rPr>
              <a:t>Can mining be inclusive?</a:t>
            </a:r>
            <a:br>
              <a:rPr lang="en-US" b="1" dirty="0" smtClean="0">
                <a:solidFill>
                  <a:schemeClr val="accent2">
                    <a:lumMod val="75000"/>
                  </a:schemeClr>
                </a:solidFill>
              </a:rPr>
            </a:br>
            <a:r>
              <a:rPr lang="en-US" b="1" dirty="0" smtClean="0">
                <a:solidFill>
                  <a:schemeClr val="accent2">
                    <a:lumMod val="75000"/>
                  </a:schemeClr>
                </a:solidFill>
              </a:rPr>
              <a:t>Social conflict, institutional change and the governance of extraction</a:t>
            </a:r>
            <a:endParaRPr lang="en-US" b="1" dirty="0">
              <a:solidFill>
                <a:schemeClr val="accent2">
                  <a:lumMod val="75000"/>
                </a:schemeClr>
              </a:solidFill>
            </a:endParaRPr>
          </a:p>
        </p:txBody>
      </p:sp>
      <p:sp>
        <p:nvSpPr>
          <p:cNvPr id="3" name="Subtitle 2"/>
          <p:cNvSpPr>
            <a:spLocks noGrp="1"/>
          </p:cNvSpPr>
          <p:nvPr>
            <p:ph type="subTitle" idx="1"/>
          </p:nvPr>
        </p:nvSpPr>
        <p:spPr>
          <a:xfrm>
            <a:off x="457200" y="3962400"/>
            <a:ext cx="8305800" cy="2590800"/>
          </a:xfrm>
        </p:spPr>
        <p:txBody>
          <a:bodyPr>
            <a:normAutofit fontScale="92500" lnSpcReduction="10000"/>
          </a:bodyPr>
          <a:lstStyle/>
          <a:p>
            <a:r>
              <a:rPr lang="en-US" sz="3800" dirty="0"/>
              <a:t>Anthony </a:t>
            </a:r>
            <a:r>
              <a:rPr lang="en-US" sz="3800" dirty="0" err="1"/>
              <a:t>Bebbington</a:t>
            </a:r>
            <a:endParaRPr lang="en-US" sz="3800" dirty="0"/>
          </a:p>
          <a:p>
            <a:r>
              <a:rPr lang="en-US" sz="3800" dirty="0" smtClean="0"/>
              <a:t>Graduate School of Geography</a:t>
            </a:r>
          </a:p>
          <a:p>
            <a:r>
              <a:rPr lang="en-US" sz="3800" dirty="0" smtClean="0"/>
              <a:t>Clark University</a:t>
            </a:r>
            <a:endParaRPr lang="en-US" sz="3800" dirty="0"/>
          </a:p>
          <a:p>
            <a:r>
              <a:rPr lang="en-US" sz="2400" dirty="0"/>
              <a:t>(Denise </a:t>
            </a:r>
            <a:r>
              <a:rPr lang="en-US" sz="2400" dirty="0" err="1" smtClean="0"/>
              <a:t>Bebbington</a:t>
            </a:r>
            <a:r>
              <a:rPr lang="en-US" sz="2400" dirty="0"/>
              <a:t>, Mari </a:t>
            </a:r>
            <a:r>
              <a:rPr lang="en-US" sz="2400" dirty="0" err="1"/>
              <a:t>Burneo</a:t>
            </a:r>
            <a:r>
              <a:rPr lang="en-US" sz="2400" dirty="0"/>
              <a:t>, Jeff Bury, </a:t>
            </a:r>
            <a:r>
              <a:rPr lang="en-US" sz="2400" dirty="0" err="1"/>
              <a:t>Anahi</a:t>
            </a:r>
            <a:r>
              <a:rPr lang="en-US" sz="2400" dirty="0"/>
              <a:t> </a:t>
            </a:r>
            <a:r>
              <a:rPr lang="en-US" sz="2400" dirty="0" err="1"/>
              <a:t>Chaparro</a:t>
            </a:r>
            <a:r>
              <a:rPr lang="en-US" sz="2400" dirty="0" smtClean="0"/>
              <a:t>,</a:t>
            </a:r>
            <a:r>
              <a:rPr lang="en-US" sz="2400" dirty="0"/>
              <a:t> Guido </a:t>
            </a:r>
            <a:r>
              <a:rPr lang="en-US" sz="2400" dirty="0" smtClean="0"/>
              <a:t>Cortez, Nick </a:t>
            </a:r>
            <a:r>
              <a:rPr lang="en-US" sz="2400" dirty="0"/>
              <a:t>Cuba, </a:t>
            </a:r>
            <a:r>
              <a:rPr lang="en-US" sz="2400" dirty="0" smtClean="0"/>
              <a:t>Silvia </a:t>
            </a:r>
            <a:r>
              <a:rPr lang="en-US" sz="2400" dirty="0" err="1" smtClean="0"/>
              <a:t>Passuni</a:t>
            </a:r>
            <a:r>
              <a:rPr lang="en-US" sz="2400" dirty="0" smtClean="0"/>
              <a:t>, John </a:t>
            </a:r>
            <a:r>
              <a:rPr lang="en-US" sz="2400" dirty="0"/>
              <a:t>Rogan, Martin </a:t>
            </a:r>
            <a:r>
              <a:rPr lang="en-US" sz="2400" dirty="0" err="1" smtClean="0"/>
              <a:t>Scurrah</a:t>
            </a:r>
            <a:r>
              <a:rPr lang="en-US" sz="2400" dirty="0" smtClean="0"/>
              <a:t>)</a:t>
            </a:r>
            <a:endParaRPr lang="en-US" sz="2400" dirty="0"/>
          </a:p>
          <a:p>
            <a:endParaRPr lang="en-US" sz="1800" dirty="0" smtClean="0"/>
          </a:p>
        </p:txBody>
      </p:sp>
    </p:spTree>
    <p:extLst>
      <p:ext uri="{BB962C8B-B14F-4D97-AF65-F5344CB8AC3E}">
        <p14:creationId xmlns:p14="http://schemas.microsoft.com/office/powerpoint/2010/main" val="1369680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rgbClr val="C00000"/>
                </a:solidFill>
              </a:rPr>
              <a:t>Reflections on inclusion</a:t>
            </a:r>
          </a:p>
        </p:txBody>
      </p:sp>
      <p:sp>
        <p:nvSpPr>
          <p:cNvPr id="5" name="Content Placeholder 4"/>
          <p:cNvSpPr>
            <a:spLocks noGrp="1"/>
          </p:cNvSpPr>
          <p:nvPr>
            <p:ph idx="1"/>
          </p:nvPr>
        </p:nvSpPr>
        <p:spPr/>
        <p:txBody>
          <a:bodyPr>
            <a:normAutofit fontScale="92500" lnSpcReduction="20000"/>
          </a:bodyPr>
          <a:lstStyle/>
          <a:p>
            <a:r>
              <a:rPr lang="en-US" dirty="0" smtClean="0"/>
              <a:t>Can mining be inclusive? ….. yes, of course …. </a:t>
            </a:r>
            <a:endParaRPr lang="en-US" dirty="0"/>
          </a:p>
          <a:p>
            <a:endParaRPr lang="en-US" dirty="0" smtClean="0"/>
          </a:p>
          <a:p>
            <a:r>
              <a:rPr lang="en-US" dirty="0" smtClean="0"/>
              <a:t>Modes of inclusion:</a:t>
            </a:r>
          </a:p>
          <a:p>
            <a:pPr lvl="1"/>
            <a:r>
              <a:rPr lang="en-US" dirty="0" err="1" smtClean="0"/>
              <a:t>Labour</a:t>
            </a:r>
            <a:r>
              <a:rPr lang="en-US" dirty="0" smtClean="0"/>
              <a:t> </a:t>
            </a:r>
          </a:p>
          <a:p>
            <a:pPr lvl="1"/>
            <a:r>
              <a:rPr lang="en-US" dirty="0" smtClean="0"/>
              <a:t>(Co-)Ownership</a:t>
            </a:r>
          </a:p>
          <a:p>
            <a:pPr lvl="1"/>
            <a:r>
              <a:rPr lang="en-US" dirty="0" err="1" smtClean="0"/>
              <a:t>Suppy</a:t>
            </a:r>
            <a:r>
              <a:rPr lang="en-US" dirty="0"/>
              <a:t>-</a:t>
            </a:r>
            <a:r>
              <a:rPr lang="en-US" dirty="0" smtClean="0"/>
              <a:t>chain management</a:t>
            </a:r>
          </a:p>
          <a:p>
            <a:pPr lvl="1"/>
            <a:r>
              <a:rPr lang="en-US" dirty="0" smtClean="0"/>
              <a:t>CSR</a:t>
            </a:r>
          </a:p>
          <a:p>
            <a:pPr lvl="1"/>
            <a:r>
              <a:rPr lang="en-US" dirty="0" smtClean="0"/>
              <a:t>“Corporate Community Development”</a:t>
            </a:r>
          </a:p>
          <a:p>
            <a:pPr lvl="1"/>
            <a:r>
              <a:rPr lang="en-US" dirty="0" smtClean="0"/>
              <a:t>Consultations </a:t>
            </a:r>
          </a:p>
          <a:p>
            <a:pPr lvl="1"/>
            <a:r>
              <a:rPr lang="en-US" dirty="0" smtClean="0"/>
              <a:t>Tax royalties and the finance of social investment</a:t>
            </a:r>
          </a:p>
          <a:p>
            <a:pPr lvl="2"/>
            <a:r>
              <a:rPr lang="en-US" dirty="0" smtClean="0"/>
              <a:t>Poverty reduction in Peru and Bolivia</a:t>
            </a:r>
          </a:p>
          <a:p>
            <a:pPr lvl="1"/>
            <a:endParaRPr lang="en-US" dirty="0"/>
          </a:p>
        </p:txBody>
      </p:sp>
    </p:spTree>
    <p:extLst>
      <p:ext uri="{BB962C8B-B14F-4D97-AF65-F5344CB8AC3E}">
        <p14:creationId xmlns:p14="http://schemas.microsoft.com/office/powerpoint/2010/main" val="22854307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smtClean="0"/>
              <a:t>Reframe the question…..</a:t>
            </a:r>
            <a:endParaRPr lang="en-US" dirty="0"/>
          </a:p>
        </p:txBody>
      </p:sp>
      <p:sp>
        <p:nvSpPr>
          <p:cNvPr id="3" name="Content Placeholder 2"/>
          <p:cNvSpPr>
            <a:spLocks noGrp="1"/>
          </p:cNvSpPr>
          <p:nvPr>
            <p:ph idx="1"/>
          </p:nvPr>
        </p:nvSpPr>
        <p:spPr>
          <a:xfrm>
            <a:off x="457200" y="1219200"/>
            <a:ext cx="8229600" cy="5638800"/>
          </a:xfrm>
        </p:spPr>
        <p:txBody>
          <a:bodyPr>
            <a:normAutofit fontScale="85000" lnSpcReduction="20000"/>
          </a:bodyPr>
          <a:lstStyle/>
          <a:p>
            <a:r>
              <a:rPr lang="en-US" dirty="0" smtClean="0"/>
              <a:t>How </a:t>
            </a:r>
            <a:r>
              <a:rPr lang="en-US" dirty="0" smtClean="0"/>
              <a:t>inclusive and in what ways?</a:t>
            </a:r>
            <a:endParaRPr lang="en-US" dirty="0" smtClean="0"/>
          </a:p>
          <a:p>
            <a:r>
              <a:rPr lang="en-US" dirty="0" smtClean="0"/>
              <a:t>Do exclusions accompany the inclusions?</a:t>
            </a:r>
          </a:p>
          <a:p>
            <a:pPr lvl="1"/>
            <a:r>
              <a:rPr lang="en-US" dirty="0" smtClean="0"/>
              <a:t>Can accompanying exclusions be offset without affecting the inclusions?</a:t>
            </a:r>
          </a:p>
          <a:p>
            <a:pPr lvl="1"/>
            <a:r>
              <a:rPr lang="en-US" dirty="0" smtClean="0"/>
              <a:t>Do such exclusions risk de-legitimizing the inclusions?</a:t>
            </a:r>
          </a:p>
          <a:p>
            <a:pPr lvl="1"/>
            <a:r>
              <a:rPr lang="en-US" dirty="0" smtClean="0"/>
              <a:t>What does this mix of inclusions and exclusions imply for the quality of “development” and “democracy”?</a:t>
            </a:r>
          </a:p>
          <a:p>
            <a:r>
              <a:rPr lang="en-US" dirty="0" smtClean="0"/>
              <a:t>Is </a:t>
            </a:r>
            <a:r>
              <a:rPr lang="en-US" dirty="0" smtClean="0"/>
              <a:t>inclusion only a matter of assets and flows?</a:t>
            </a:r>
          </a:p>
          <a:p>
            <a:pPr lvl="1"/>
            <a:r>
              <a:rPr lang="en-US" dirty="0" smtClean="0"/>
              <a:t>Or also of ideas, discourses, values, logics of calculation?</a:t>
            </a:r>
          </a:p>
          <a:p>
            <a:r>
              <a:rPr lang="en-US" dirty="0" smtClean="0"/>
              <a:t>Are the inclusions </a:t>
            </a:r>
            <a:r>
              <a:rPr lang="en-US" i="1" dirty="0" smtClean="0"/>
              <a:t>events</a:t>
            </a:r>
            <a:r>
              <a:rPr lang="en-US" dirty="0" smtClean="0"/>
              <a:t>, or </a:t>
            </a:r>
            <a:r>
              <a:rPr lang="en-US" i="1" dirty="0" smtClean="0"/>
              <a:t>on-going processes</a:t>
            </a:r>
            <a:r>
              <a:rPr lang="en-US" i="1" dirty="0" smtClean="0"/>
              <a:t>?</a:t>
            </a:r>
            <a:r>
              <a:rPr lang="en-US" dirty="0"/>
              <a:t> </a:t>
            </a:r>
            <a:endParaRPr lang="en-US" dirty="0" smtClean="0"/>
          </a:p>
          <a:p>
            <a:r>
              <a:rPr lang="en-US" dirty="0" smtClean="0"/>
              <a:t>Implications of the inclusions/exclusions?</a:t>
            </a:r>
            <a:endParaRPr lang="en-US" dirty="0"/>
          </a:p>
          <a:p>
            <a:pPr lvl="1"/>
            <a:r>
              <a:rPr lang="en-US" dirty="0"/>
              <a:t>Explaining conflict: Peru, El Salvador</a:t>
            </a:r>
          </a:p>
          <a:p>
            <a:pPr lvl="1"/>
            <a:r>
              <a:rPr lang="en-US" dirty="0"/>
              <a:t>Is mining inadequately inclusive for population and sector alike?</a:t>
            </a:r>
          </a:p>
          <a:p>
            <a:r>
              <a:rPr lang="en-US" dirty="0" smtClean="0"/>
              <a:t>How </a:t>
            </a:r>
            <a:r>
              <a:rPr lang="en-US" dirty="0" smtClean="0"/>
              <a:t>do </a:t>
            </a:r>
            <a:r>
              <a:rPr lang="en-US" dirty="0" smtClean="0"/>
              <a:t>institutions </a:t>
            </a:r>
            <a:r>
              <a:rPr lang="en-US" dirty="0" smtClean="0"/>
              <a:t>of inclusion emerge?</a:t>
            </a:r>
          </a:p>
        </p:txBody>
      </p:sp>
    </p:spTree>
    <p:extLst>
      <p:ext uri="{BB962C8B-B14F-4D97-AF65-F5344CB8AC3E}">
        <p14:creationId xmlns:p14="http://schemas.microsoft.com/office/powerpoint/2010/main" val="35973784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1771"/>
            <a:ext cx="8229600" cy="715962"/>
          </a:xfrm>
        </p:spPr>
        <p:txBody>
          <a:bodyPr>
            <a:normAutofit fontScale="90000"/>
          </a:bodyPr>
          <a:lstStyle/>
          <a:p>
            <a:r>
              <a:rPr lang="en-US" dirty="0" smtClean="0">
                <a:solidFill>
                  <a:schemeClr val="tx2"/>
                </a:solidFill>
              </a:rPr>
              <a:t>Outline</a:t>
            </a:r>
            <a:endParaRPr lang="en-US" dirty="0">
              <a:solidFill>
                <a:schemeClr val="tx2"/>
              </a:solidFill>
            </a:endParaRPr>
          </a:p>
        </p:txBody>
      </p:sp>
      <p:sp>
        <p:nvSpPr>
          <p:cNvPr id="6" name="Content Placeholder 5"/>
          <p:cNvSpPr>
            <a:spLocks noGrp="1"/>
          </p:cNvSpPr>
          <p:nvPr>
            <p:ph idx="1"/>
          </p:nvPr>
        </p:nvSpPr>
        <p:spPr>
          <a:xfrm>
            <a:off x="457200" y="990600"/>
            <a:ext cx="8229600" cy="5562600"/>
          </a:xfrm>
        </p:spPr>
        <p:txBody>
          <a:bodyPr>
            <a:normAutofit fontScale="92500" lnSpcReduction="10000"/>
          </a:bodyPr>
          <a:lstStyle/>
          <a:p>
            <a:r>
              <a:rPr lang="en-US" sz="3800" dirty="0" smtClean="0">
                <a:solidFill>
                  <a:srgbClr val="C00000"/>
                </a:solidFill>
              </a:rPr>
              <a:t>The extractive boom and its </a:t>
            </a:r>
            <a:r>
              <a:rPr lang="en-US" sz="3800" dirty="0" smtClean="0">
                <a:solidFill>
                  <a:srgbClr val="C00000"/>
                </a:solidFill>
              </a:rPr>
              <a:t>drivers</a:t>
            </a:r>
          </a:p>
          <a:p>
            <a:endParaRPr lang="en-US" sz="3800" dirty="0" smtClean="0">
              <a:solidFill>
                <a:srgbClr val="C00000"/>
              </a:solidFill>
            </a:endParaRPr>
          </a:p>
          <a:p>
            <a:r>
              <a:rPr lang="en-US" sz="3800" dirty="0" smtClean="0">
                <a:solidFill>
                  <a:srgbClr val="C00000"/>
                </a:solidFill>
              </a:rPr>
              <a:t>New geographies of extractive industry in Latin America</a:t>
            </a:r>
            <a:endParaRPr lang="en-US" sz="2200" dirty="0" smtClean="0">
              <a:solidFill>
                <a:srgbClr val="C00000"/>
              </a:solidFill>
            </a:endParaRPr>
          </a:p>
          <a:p>
            <a:endParaRPr lang="en-US" sz="3800" dirty="0" smtClean="0">
              <a:solidFill>
                <a:srgbClr val="C00000"/>
              </a:solidFill>
            </a:endParaRPr>
          </a:p>
          <a:p>
            <a:r>
              <a:rPr lang="en-US" sz="3800" dirty="0" smtClean="0">
                <a:solidFill>
                  <a:srgbClr val="C00000"/>
                </a:solidFill>
              </a:rPr>
              <a:t>Localized exclusions and inclusions: risk, dispossession, opportunity</a:t>
            </a:r>
          </a:p>
          <a:p>
            <a:endParaRPr lang="en-US" sz="3800" dirty="0" smtClean="0">
              <a:solidFill>
                <a:srgbClr val="C00000"/>
              </a:solidFill>
            </a:endParaRPr>
          </a:p>
          <a:p>
            <a:r>
              <a:rPr lang="en-US" sz="3800" dirty="0" smtClean="0">
                <a:solidFill>
                  <a:srgbClr val="C00000"/>
                </a:solidFill>
              </a:rPr>
              <a:t>Mobilizations, exclusions and (more?) </a:t>
            </a:r>
            <a:r>
              <a:rPr lang="en-GB" sz="3800" dirty="0" smtClean="0">
                <a:solidFill>
                  <a:srgbClr val="C00000"/>
                </a:solidFill>
              </a:rPr>
              <a:t>inclusion?</a:t>
            </a:r>
          </a:p>
          <a:p>
            <a:pPr marL="457200" lvl="1" indent="0">
              <a:buNone/>
            </a:pPr>
            <a:endParaRPr lang="en-US" sz="3600" dirty="0" smtClean="0">
              <a:solidFill>
                <a:schemeClr val="accent2"/>
              </a:solidFill>
            </a:endParaRPr>
          </a:p>
        </p:txBody>
      </p:sp>
    </p:spTree>
    <p:extLst>
      <p:ext uri="{BB962C8B-B14F-4D97-AF65-F5344CB8AC3E}">
        <p14:creationId xmlns:p14="http://schemas.microsoft.com/office/powerpoint/2010/main" val="2573779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2400" y="1219200"/>
            <a:ext cx="13411200" cy="535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p:cNvSpPr txBox="1">
            <a:spLocks/>
          </p:cNvSpPr>
          <p:nvPr/>
        </p:nvSpPr>
        <p:spPr>
          <a:xfrm>
            <a:off x="460829" y="457200"/>
            <a:ext cx="8229600" cy="10207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rgbClr val="C00000"/>
                </a:solidFill>
              </a:rPr>
              <a:t>The extractive boom and its </a:t>
            </a:r>
            <a:r>
              <a:rPr lang="en-US" dirty="0" smtClean="0">
                <a:solidFill>
                  <a:srgbClr val="C00000"/>
                </a:solidFill>
              </a:rPr>
              <a:t>drivers</a:t>
            </a:r>
          </a:p>
          <a:p>
            <a:endParaRPr lang="en-US" dirty="0">
              <a:solidFill>
                <a:srgbClr val="C00000"/>
              </a:solidFill>
            </a:endParaRPr>
          </a:p>
        </p:txBody>
      </p:sp>
    </p:spTree>
    <p:extLst>
      <p:ext uri="{BB962C8B-B14F-4D97-AF65-F5344CB8AC3E}">
        <p14:creationId xmlns:p14="http://schemas.microsoft.com/office/powerpoint/2010/main" val="17086813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457200"/>
            <a:ext cx="7860576" cy="566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83757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378856"/>
            <a:ext cx="8382000" cy="547914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152400"/>
            <a:ext cx="8229600" cy="990600"/>
          </a:xfrm>
        </p:spPr>
        <p:txBody>
          <a:bodyPr/>
          <a:lstStyle/>
          <a:p>
            <a:r>
              <a:rPr lang="en-US" dirty="0" smtClean="0"/>
              <a:t>Colombia: Mining Claims</a:t>
            </a:r>
            <a:endParaRPr lang="en-US" dirty="0"/>
          </a:p>
        </p:txBody>
      </p:sp>
    </p:spTree>
    <p:extLst>
      <p:ext uri="{BB962C8B-B14F-4D97-AF65-F5344CB8AC3E}">
        <p14:creationId xmlns:p14="http://schemas.microsoft.com/office/powerpoint/2010/main" val="39743126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11552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629400"/>
          </a:xfrm>
        </p:spPr>
        <p:txBody>
          <a:bodyPr>
            <a:normAutofit/>
          </a:bodyPr>
          <a:lstStyle/>
          <a:p>
            <a:pPr>
              <a:lnSpc>
                <a:spcPct val="90000"/>
              </a:lnSpc>
            </a:pPr>
            <a:r>
              <a:rPr lang="en-GB" dirty="0"/>
              <a:t>Frontiers, new and old</a:t>
            </a:r>
          </a:p>
          <a:p>
            <a:pPr>
              <a:lnSpc>
                <a:spcPct val="90000"/>
              </a:lnSpc>
            </a:pPr>
            <a:endParaRPr lang="en-GB" dirty="0" smtClean="0"/>
          </a:p>
          <a:p>
            <a:pPr>
              <a:lnSpc>
                <a:spcPct val="90000"/>
              </a:lnSpc>
            </a:pPr>
            <a:r>
              <a:rPr lang="en-GB" dirty="0" smtClean="0"/>
              <a:t>A </a:t>
            </a:r>
            <a:r>
              <a:rPr lang="en-GB" dirty="0"/>
              <a:t>rapid and expansive commodification of the subsoil (</a:t>
            </a:r>
            <a:r>
              <a:rPr lang="en-GB" i="1" dirty="0"/>
              <a:t>Polanyi…..</a:t>
            </a:r>
            <a:r>
              <a:rPr lang="en-GB" dirty="0"/>
              <a:t>)</a:t>
            </a:r>
            <a:endParaRPr lang="en-US" dirty="0"/>
          </a:p>
          <a:p>
            <a:pPr>
              <a:lnSpc>
                <a:spcPct val="90000"/>
              </a:lnSpc>
            </a:pPr>
            <a:endParaRPr lang="en-GB" dirty="0" smtClean="0"/>
          </a:p>
          <a:p>
            <a:pPr>
              <a:lnSpc>
                <a:spcPct val="90000"/>
              </a:lnSpc>
            </a:pPr>
            <a:r>
              <a:rPr lang="en-GB" dirty="0" smtClean="0"/>
              <a:t>Factors driving expansion</a:t>
            </a:r>
          </a:p>
          <a:p>
            <a:pPr lvl="1">
              <a:lnSpc>
                <a:spcPct val="90000"/>
              </a:lnSpc>
            </a:pPr>
            <a:endParaRPr lang="en-GB" sz="1400" dirty="0" smtClean="0"/>
          </a:p>
          <a:p>
            <a:pPr lvl="2"/>
            <a:r>
              <a:rPr lang="es-CO" dirty="0" smtClean="0"/>
              <a:t>Price and </a:t>
            </a:r>
            <a:r>
              <a:rPr lang="es-CO" dirty="0" err="1" smtClean="0"/>
              <a:t>demand</a:t>
            </a:r>
            <a:r>
              <a:rPr lang="es-CO" dirty="0" smtClean="0"/>
              <a:t> </a:t>
            </a:r>
            <a:r>
              <a:rPr lang="es-CO" dirty="0"/>
              <a:t>(</a:t>
            </a:r>
            <a:r>
              <a:rPr lang="es-CO" dirty="0" err="1"/>
              <a:t>emerging</a:t>
            </a:r>
            <a:r>
              <a:rPr lang="es-CO" dirty="0"/>
              <a:t> </a:t>
            </a:r>
            <a:r>
              <a:rPr lang="es-CO" dirty="0" err="1"/>
              <a:t>economies</a:t>
            </a:r>
            <a:r>
              <a:rPr lang="es-CO" dirty="0"/>
              <a:t>)</a:t>
            </a:r>
          </a:p>
          <a:p>
            <a:pPr lvl="2"/>
            <a:r>
              <a:rPr lang="es-CO" dirty="0" err="1"/>
              <a:t>Technological</a:t>
            </a:r>
            <a:r>
              <a:rPr lang="es-CO" dirty="0"/>
              <a:t> </a:t>
            </a:r>
            <a:r>
              <a:rPr lang="es-CO" dirty="0" err="1"/>
              <a:t>change</a:t>
            </a:r>
            <a:endParaRPr lang="es-CO" dirty="0"/>
          </a:p>
          <a:p>
            <a:pPr lvl="2"/>
            <a:r>
              <a:rPr lang="es-CO" dirty="0"/>
              <a:t>Regional </a:t>
            </a:r>
            <a:r>
              <a:rPr lang="es-CO" dirty="0" err="1"/>
              <a:t>integration</a:t>
            </a:r>
            <a:r>
              <a:rPr lang="es-CO" dirty="0"/>
              <a:t> (</a:t>
            </a:r>
            <a:r>
              <a:rPr lang="es-CO" dirty="0" err="1"/>
              <a:t>trade</a:t>
            </a:r>
            <a:r>
              <a:rPr lang="es-CO" dirty="0"/>
              <a:t> </a:t>
            </a:r>
            <a:r>
              <a:rPr lang="es-CO" dirty="0" err="1"/>
              <a:t>agreements</a:t>
            </a:r>
            <a:r>
              <a:rPr lang="es-CO" dirty="0"/>
              <a:t>, </a:t>
            </a:r>
            <a:r>
              <a:rPr lang="es-CO" dirty="0" err="1"/>
              <a:t>energy</a:t>
            </a:r>
            <a:r>
              <a:rPr lang="es-CO" dirty="0"/>
              <a:t>, IIRSA) </a:t>
            </a:r>
          </a:p>
          <a:p>
            <a:pPr lvl="2"/>
            <a:r>
              <a:rPr lang="es-CO" dirty="0"/>
              <a:t>New </a:t>
            </a:r>
            <a:r>
              <a:rPr lang="es-CO" dirty="0" err="1"/>
              <a:t>sources</a:t>
            </a:r>
            <a:r>
              <a:rPr lang="es-CO" dirty="0"/>
              <a:t> of </a:t>
            </a:r>
            <a:r>
              <a:rPr lang="es-CO" dirty="0" err="1"/>
              <a:t>investment</a:t>
            </a:r>
            <a:r>
              <a:rPr lang="es-CO" dirty="0"/>
              <a:t> (</a:t>
            </a:r>
            <a:r>
              <a:rPr lang="es-CO" dirty="0" err="1"/>
              <a:t>emerging</a:t>
            </a:r>
            <a:r>
              <a:rPr lang="es-CO" dirty="0"/>
              <a:t> </a:t>
            </a:r>
            <a:r>
              <a:rPr lang="es-CO" dirty="0" err="1"/>
              <a:t>economies</a:t>
            </a:r>
            <a:r>
              <a:rPr lang="es-CO" dirty="0"/>
              <a:t>)</a:t>
            </a:r>
          </a:p>
          <a:p>
            <a:pPr lvl="2"/>
            <a:r>
              <a:rPr lang="es-CO" dirty="0" err="1" smtClean="0"/>
              <a:t>Policy</a:t>
            </a:r>
            <a:r>
              <a:rPr lang="es-CO" dirty="0" smtClean="0"/>
              <a:t> </a:t>
            </a:r>
            <a:r>
              <a:rPr lang="es-CO" dirty="0" err="1" smtClean="0"/>
              <a:t>reforms</a:t>
            </a:r>
            <a:r>
              <a:rPr lang="es-CO" dirty="0" smtClean="0"/>
              <a:t> (“</a:t>
            </a:r>
            <a:r>
              <a:rPr lang="es-CO" dirty="0" err="1" smtClean="0"/>
              <a:t>Exogenous</a:t>
            </a:r>
            <a:r>
              <a:rPr lang="es-CO" dirty="0"/>
              <a:t>” </a:t>
            </a:r>
            <a:r>
              <a:rPr lang="es-CO" dirty="0" smtClean="0"/>
              <a:t>and “</a:t>
            </a:r>
            <a:r>
              <a:rPr lang="es-CO" dirty="0" err="1"/>
              <a:t>Endogenous</a:t>
            </a:r>
            <a:r>
              <a:rPr lang="es-CO" dirty="0"/>
              <a:t>” </a:t>
            </a:r>
            <a:r>
              <a:rPr lang="es-CO" dirty="0" err="1" smtClean="0"/>
              <a:t>actors</a:t>
            </a:r>
            <a:r>
              <a:rPr lang="es-CO" dirty="0" smtClean="0"/>
              <a:t>)</a:t>
            </a:r>
            <a:endParaRPr lang="es-CO" dirty="0"/>
          </a:p>
          <a:p>
            <a:pPr lvl="2"/>
            <a:r>
              <a:rPr lang="es-CO" dirty="0" err="1"/>
              <a:t>National</a:t>
            </a:r>
            <a:r>
              <a:rPr lang="es-CO" dirty="0"/>
              <a:t> </a:t>
            </a:r>
            <a:r>
              <a:rPr lang="es-CO" dirty="0" err="1"/>
              <a:t>political</a:t>
            </a:r>
            <a:r>
              <a:rPr lang="es-CO" dirty="0"/>
              <a:t> </a:t>
            </a:r>
            <a:r>
              <a:rPr lang="es-CO" dirty="0" err="1" smtClean="0"/>
              <a:t>projects</a:t>
            </a:r>
            <a:endParaRPr lang="es-CO" dirty="0"/>
          </a:p>
          <a:p>
            <a:pPr lvl="1">
              <a:lnSpc>
                <a:spcPct val="90000"/>
              </a:lnSpc>
            </a:pPr>
            <a:endParaRPr lang="en-GB" sz="1200" dirty="0"/>
          </a:p>
          <a:p>
            <a:pPr>
              <a:lnSpc>
                <a:spcPct val="80000"/>
              </a:lnSpc>
            </a:pPr>
            <a:endParaRPr lang="en-GB" sz="1200" dirty="0"/>
          </a:p>
          <a:p>
            <a:pPr lvl="1">
              <a:lnSpc>
                <a:spcPct val="80000"/>
              </a:lnSpc>
            </a:pPr>
            <a:endParaRPr lang="en-GB" sz="2200" dirty="0" smtClean="0"/>
          </a:p>
        </p:txBody>
      </p:sp>
    </p:spTree>
    <p:extLst>
      <p:ext uri="{BB962C8B-B14F-4D97-AF65-F5344CB8AC3E}">
        <p14:creationId xmlns:p14="http://schemas.microsoft.com/office/powerpoint/2010/main" val="14832554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24400" y="1371600"/>
            <a:ext cx="4419600" cy="5262979"/>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en-US" dirty="0" smtClean="0"/>
              <a:t>“</a:t>
            </a:r>
            <a:r>
              <a:rPr lang="en-US" sz="2400" dirty="0" smtClean="0"/>
              <a:t>What, then, is Bolivia going to live off if some NGOs say ‘Amazonia without oil’? ….They are saying, in other words, that the Bolivian people ought not have money, that there should be neither IDH [a direct tax on hydrocarbons used to fund government investments] nor royalties, and also that there should be no </a:t>
            </a:r>
            <a:r>
              <a:rPr lang="en-US" sz="2400" dirty="0" err="1" smtClean="0"/>
              <a:t>Juancito</a:t>
            </a:r>
            <a:r>
              <a:rPr lang="en-US" sz="2400" dirty="0" smtClean="0"/>
              <a:t> Pinto, </a:t>
            </a:r>
            <a:r>
              <a:rPr lang="en-US" sz="2400" dirty="0" err="1" smtClean="0"/>
              <a:t>Renta</a:t>
            </a:r>
            <a:r>
              <a:rPr lang="en-US" sz="2400" dirty="0" smtClean="0"/>
              <a:t> </a:t>
            </a:r>
            <a:r>
              <a:rPr lang="en-US" sz="2400" dirty="0" err="1" smtClean="0"/>
              <a:t>Dignidad</a:t>
            </a:r>
            <a:r>
              <a:rPr lang="en-US" sz="2400" dirty="0" smtClean="0"/>
              <a:t> nor Juana </a:t>
            </a:r>
            <a:r>
              <a:rPr lang="en-US" sz="2400" dirty="0" err="1" smtClean="0"/>
              <a:t>Azurduy</a:t>
            </a:r>
            <a:r>
              <a:rPr lang="en-US" sz="2400" dirty="0" smtClean="0"/>
              <a:t> [cash transfer and social programs].” (Morales, 10-7-2009)</a:t>
            </a:r>
          </a:p>
        </p:txBody>
      </p:sp>
      <p:sp>
        <p:nvSpPr>
          <p:cNvPr id="5" name="TextBox 4"/>
          <p:cNvSpPr txBox="1"/>
          <p:nvPr/>
        </p:nvSpPr>
        <p:spPr>
          <a:xfrm>
            <a:off x="0" y="7257"/>
            <a:ext cx="4267200" cy="3046988"/>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marL="0" lvl="1"/>
            <a:r>
              <a:rPr lang="en-GB" sz="2400" dirty="0" smtClean="0"/>
              <a:t>“necessity obliges us to exploit this natural resource, the gas, the oil, for all Bolivians…. If there’s oil, gas, you know it is for all Bolivians and this money that we collect from oil, from gas, has to go to all Bolivians”(Morales, 2009).</a:t>
            </a:r>
          </a:p>
        </p:txBody>
      </p:sp>
      <p:sp>
        <p:nvSpPr>
          <p:cNvPr id="9" name="TextBox 8"/>
          <p:cNvSpPr txBox="1"/>
          <p:nvPr/>
        </p:nvSpPr>
        <p:spPr>
          <a:xfrm>
            <a:off x="-7257" y="3079605"/>
            <a:ext cx="4572000" cy="3785652"/>
          </a:xfrm>
          <a:prstGeom prst="rect">
            <a:avLst/>
          </a:prstGeom>
          <a:solidFill>
            <a:schemeClr val="accent6">
              <a:lumMod val="75000"/>
            </a:schemeClr>
          </a:solidFill>
        </p:spPr>
        <p:style>
          <a:lnRef idx="1">
            <a:schemeClr val="accent4"/>
          </a:lnRef>
          <a:fillRef idx="2">
            <a:schemeClr val="accent4"/>
          </a:fillRef>
          <a:effectRef idx="1">
            <a:schemeClr val="accent4"/>
          </a:effectRef>
          <a:fontRef idx="minor">
            <a:schemeClr val="dk1"/>
          </a:fontRef>
        </p:style>
        <p:txBody>
          <a:bodyPr wrap="square" rtlCol="0">
            <a:spAutoFit/>
          </a:bodyPr>
          <a:lstStyle/>
          <a:p>
            <a:pPr marL="0" lvl="1"/>
            <a:r>
              <a:rPr lang="en-GB" sz="2400" dirty="0" smtClean="0">
                <a:solidFill>
                  <a:schemeClr val="bg1"/>
                </a:solidFill>
              </a:rPr>
              <a:t>“Is it mandatory to get gas and oil from the Amazonian north of La Paz? Yes. Why? Because … combined with the right of a people to the land is the right of the state, of the state led by the indigenous-popular and </a:t>
            </a:r>
            <a:r>
              <a:rPr lang="en-GB" sz="2400" dirty="0" err="1" smtClean="0">
                <a:solidFill>
                  <a:schemeClr val="bg1"/>
                </a:solidFill>
              </a:rPr>
              <a:t>campesino</a:t>
            </a:r>
            <a:r>
              <a:rPr lang="en-GB" sz="2400" dirty="0" smtClean="0">
                <a:solidFill>
                  <a:schemeClr val="bg1"/>
                </a:solidFill>
              </a:rPr>
              <a:t> movement, to superimpose the greater collective interest of all the peoples.”  (Garcia </a:t>
            </a:r>
            <a:r>
              <a:rPr lang="en-GB" sz="2400" dirty="0" err="1" smtClean="0">
                <a:solidFill>
                  <a:schemeClr val="bg1"/>
                </a:solidFill>
              </a:rPr>
              <a:t>Linera</a:t>
            </a:r>
            <a:r>
              <a:rPr lang="en-GB" sz="2400" dirty="0" smtClean="0">
                <a:solidFill>
                  <a:schemeClr val="bg1"/>
                </a:solidFill>
              </a:rPr>
              <a:t>, 11-9-9)</a:t>
            </a:r>
            <a:endParaRPr lang="es-PE" sz="2400" dirty="0">
              <a:solidFill>
                <a:schemeClr val="bg1"/>
              </a:solidFill>
            </a:endParaRPr>
          </a:p>
        </p:txBody>
      </p:sp>
      <p:sp>
        <p:nvSpPr>
          <p:cNvPr id="6" name="Title 4"/>
          <p:cNvSpPr txBox="1">
            <a:spLocks/>
          </p:cNvSpPr>
          <p:nvPr/>
        </p:nvSpPr>
        <p:spPr>
          <a:xfrm>
            <a:off x="5638800" y="247449"/>
            <a:ext cx="3048000" cy="52322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bg1"/>
                </a:solidFill>
                <a:effectLst/>
                <a:uLnTx/>
                <a:uFillTx/>
                <a:latin typeface="+mn-lt"/>
                <a:ea typeface="+mn-ea"/>
                <a:cs typeface="+mn-cs"/>
              </a:rPr>
              <a:t>Bolivia</a:t>
            </a:r>
            <a:endParaRPr kumimoji="0" lang="en-US" sz="280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5567205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2400" y="238672"/>
            <a:ext cx="4267200" cy="341632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s-ES" sz="2400" dirty="0" smtClean="0"/>
              <a:t>“The </a:t>
            </a:r>
            <a:r>
              <a:rPr lang="es-ES" sz="2400" dirty="0" err="1" smtClean="0"/>
              <a:t>ecologists</a:t>
            </a:r>
            <a:r>
              <a:rPr lang="es-ES" sz="2400" dirty="0" smtClean="0"/>
              <a:t> are </a:t>
            </a:r>
            <a:r>
              <a:rPr lang="es-ES" sz="2400" dirty="0" err="1" smtClean="0"/>
              <a:t>extorsionists</a:t>
            </a:r>
            <a:r>
              <a:rPr lang="es-ES" sz="2400" dirty="0" smtClean="0"/>
              <a:t>. </a:t>
            </a:r>
            <a:r>
              <a:rPr lang="es-ES" sz="2400" dirty="0" err="1" smtClean="0"/>
              <a:t>It</a:t>
            </a:r>
            <a:r>
              <a:rPr lang="es-ES" sz="2400" dirty="0" smtClean="0"/>
              <a:t> is </a:t>
            </a:r>
            <a:r>
              <a:rPr lang="es-ES" sz="2400" dirty="0" err="1" smtClean="0"/>
              <a:t>not</a:t>
            </a:r>
            <a:r>
              <a:rPr lang="es-ES" sz="2400" dirty="0" smtClean="0"/>
              <a:t> the </a:t>
            </a:r>
            <a:r>
              <a:rPr lang="es-ES" sz="2400" dirty="0" err="1" smtClean="0"/>
              <a:t>communities</a:t>
            </a:r>
            <a:r>
              <a:rPr lang="es-ES" sz="2400" dirty="0" smtClean="0"/>
              <a:t> </a:t>
            </a:r>
            <a:r>
              <a:rPr lang="es-ES" sz="2400" dirty="0" err="1" smtClean="0"/>
              <a:t>that</a:t>
            </a:r>
            <a:r>
              <a:rPr lang="es-ES" sz="2400" dirty="0" smtClean="0"/>
              <a:t> are </a:t>
            </a:r>
            <a:r>
              <a:rPr lang="es-ES" sz="2400" dirty="0" err="1" smtClean="0"/>
              <a:t>protesting</a:t>
            </a:r>
            <a:r>
              <a:rPr lang="es-ES" sz="2400" dirty="0" smtClean="0"/>
              <a:t>, </a:t>
            </a:r>
            <a:r>
              <a:rPr lang="es-ES" sz="2400" dirty="0" err="1" smtClean="0"/>
              <a:t>just</a:t>
            </a:r>
            <a:r>
              <a:rPr lang="es-ES" sz="2400" dirty="0" smtClean="0"/>
              <a:t> a </a:t>
            </a:r>
            <a:r>
              <a:rPr lang="es-ES" sz="2400" dirty="0" err="1" smtClean="0"/>
              <a:t>small</a:t>
            </a:r>
            <a:r>
              <a:rPr lang="es-ES" sz="2400" dirty="0" smtClean="0"/>
              <a:t> </a:t>
            </a:r>
            <a:r>
              <a:rPr lang="es-ES" sz="2400" dirty="0" err="1" smtClean="0"/>
              <a:t>group</a:t>
            </a:r>
            <a:r>
              <a:rPr lang="es-ES" sz="2400" dirty="0" smtClean="0"/>
              <a:t> of </a:t>
            </a:r>
            <a:r>
              <a:rPr lang="es-ES" sz="2400" dirty="0" err="1" smtClean="0"/>
              <a:t>terrorists</a:t>
            </a:r>
            <a:r>
              <a:rPr lang="es-ES" sz="2400" dirty="0" smtClean="0"/>
              <a:t>.  </a:t>
            </a:r>
            <a:r>
              <a:rPr lang="es-ES" sz="2400" dirty="0" err="1" smtClean="0"/>
              <a:t>People</a:t>
            </a:r>
            <a:r>
              <a:rPr lang="es-ES" sz="2400" dirty="0" smtClean="0"/>
              <a:t> </a:t>
            </a:r>
            <a:r>
              <a:rPr lang="es-ES" sz="2400" dirty="0" err="1" smtClean="0"/>
              <a:t>from</a:t>
            </a:r>
            <a:r>
              <a:rPr lang="es-ES" sz="2400" dirty="0" smtClean="0"/>
              <a:t> the Amazon </a:t>
            </a:r>
            <a:r>
              <a:rPr lang="es-ES" sz="2400" dirty="0" err="1" smtClean="0"/>
              <a:t>support</a:t>
            </a:r>
            <a:r>
              <a:rPr lang="es-ES" sz="2400" dirty="0" smtClean="0"/>
              <a:t> </a:t>
            </a:r>
            <a:r>
              <a:rPr lang="es-ES" sz="2400" dirty="0" err="1" smtClean="0"/>
              <a:t>us</a:t>
            </a:r>
            <a:r>
              <a:rPr lang="es-ES" sz="2400" dirty="0" smtClean="0"/>
              <a:t>.  </a:t>
            </a:r>
            <a:r>
              <a:rPr lang="es-ES" sz="2400" dirty="0" err="1" smtClean="0"/>
              <a:t>It’s</a:t>
            </a:r>
            <a:r>
              <a:rPr lang="es-ES" sz="2400" dirty="0" smtClean="0"/>
              <a:t> </a:t>
            </a:r>
            <a:r>
              <a:rPr lang="es-ES" sz="2400" dirty="0" err="1" smtClean="0"/>
              <a:t>romantic</a:t>
            </a:r>
            <a:r>
              <a:rPr lang="es-ES" sz="2400" dirty="0" smtClean="0"/>
              <a:t> </a:t>
            </a:r>
            <a:r>
              <a:rPr lang="es-ES" sz="2400" dirty="0" err="1" smtClean="0"/>
              <a:t>environmentalists</a:t>
            </a:r>
            <a:r>
              <a:rPr lang="es-ES" sz="2400" dirty="0" smtClean="0"/>
              <a:t> and </a:t>
            </a:r>
            <a:r>
              <a:rPr lang="es-ES" sz="2400" dirty="0" err="1" smtClean="0"/>
              <a:t>those</a:t>
            </a:r>
            <a:r>
              <a:rPr lang="es-ES" sz="2400" dirty="0" smtClean="0"/>
              <a:t> </a:t>
            </a:r>
            <a:r>
              <a:rPr lang="es-ES" sz="2400" dirty="0" err="1" smtClean="0"/>
              <a:t>infantile</a:t>
            </a:r>
            <a:r>
              <a:rPr lang="es-ES" sz="2400" dirty="0" smtClean="0"/>
              <a:t> </a:t>
            </a:r>
            <a:r>
              <a:rPr lang="es-ES" sz="2400" dirty="0" err="1" smtClean="0"/>
              <a:t>leftists</a:t>
            </a:r>
            <a:r>
              <a:rPr lang="es-ES" sz="2400" dirty="0" smtClean="0"/>
              <a:t> </a:t>
            </a:r>
            <a:r>
              <a:rPr lang="es-ES" sz="2400" dirty="0" err="1" smtClean="0"/>
              <a:t>who</a:t>
            </a:r>
            <a:r>
              <a:rPr lang="es-ES" sz="2400" dirty="0" smtClean="0"/>
              <a:t> </a:t>
            </a:r>
            <a:r>
              <a:rPr lang="es-ES" sz="2400" dirty="0" err="1" smtClean="0"/>
              <a:t>want</a:t>
            </a:r>
            <a:r>
              <a:rPr lang="es-ES" sz="2400" dirty="0" smtClean="0"/>
              <a:t> </a:t>
            </a:r>
            <a:r>
              <a:rPr lang="es-ES" sz="2400" dirty="0" err="1" smtClean="0"/>
              <a:t>to</a:t>
            </a:r>
            <a:r>
              <a:rPr lang="es-ES" sz="2400" dirty="0" smtClean="0"/>
              <a:t> </a:t>
            </a:r>
            <a:r>
              <a:rPr lang="es-ES" sz="2400" dirty="0" err="1" smtClean="0"/>
              <a:t>destabilize</a:t>
            </a:r>
            <a:r>
              <a:rPr lang="es-ES" sz="2400" dirty="0" smtClean="0"/>
              <a:t> </a:t>
            </a:r>
            <a:r>
              <a:rPr lang="es-ES" sz="2400" dirty="0" err="1" smtClean="0"/>
              <a:t>government</a:t>
            </a:r>
            <a:r>
              <a:rPr lang="es-ES" sz="2400" dirty="0" smtClean="0"/>
              <a:t>.” (Correa, 2-12-07)</a:t>
            </a:r>
          </a:p>
        </p:txBody>
      </p:sp>
      <p:sp>
        <p:nvSpPr>
          <p:cNvPr id="5" name="TextBox 4"/>
          <p:cNvSpPr txBox="1"/>
          <p:nvPr/>
        </p:nvSpPr>
        <p:spPr>
          <a:xfrm>
            <a:off x="4419600" y="1219200"/>
            <a:ext cx="4648200" cy="526297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400" dirty="0" smtClean="0"/>
              <a:t>“I’ll say it again, with the law in my hand, we will not allow such abuse, we will not allow uprisings that block roads, that attack private property </a:t>
            </a:r>
            <a:r>
              <a:rPr lang="es-ES" sz="2400" dirty="0" smtClean="0"/>
              <a:t>..</a:t>
            </a:r>
            <a:r>
              <a:rPr lang="es-PE" sz="2400" dirty="0" smtClean="0"/>
              <a:t>… </a:t>
            </a:r>
            <a:r>
              <a:rPr lang="en-US" sz="2400" dirty="0" smtClean="0"/>
              <a:t>we will not allow this abuse, we will not allow uprisings that block roads, that compromise private property</a:t>
            </a:r>
            <a:r>
              <a:rPr lang="es-ES" sz="2400" dirty="0" smtClean="0"/>
              <a:t>..</a:t>
            </a:r>
            <a:r>
              <a:rPr lang="es-PE" sz="2400" dirty="0" smtClean="0"/>
              <a:t>… </a:t>
            </a:r>
            <a:r>
              <a:rPr lang="en-US" sz="2400" dirty="0" smtClean="0"/>
              <a:t>It’s absurd to be sitting on top of hundreds of thousands of millions of dollars, and to say no to mining because of romanticisms, stories, obsessions, or who knows what” (Correa, 10-2008) </a:t>
            </a:r>
          </a:p>
        </p:txBody>
      </p:sp>
      <p:sp>
        <p:nvSpPr>
          <p:cNvPr id="11" name="TextBox 10"/>
          <p:cNvSpPr txBox="1"/>
          <p:nvPr/>
        </p:nvSpPr>
        <p:spPr>
          <a:xfrm>
            <a:off x="152400" y="4267200"/>
            <a:ext cx="3962400" cy="230832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ES" sz="2400" dirty="0" smtClean="0"/>
              <a:t>“</a:t>
            </a:r>
            <a:r>
              <a:rPr lang="es-ES" sz="2400" dirty="0" err="1" smtClean="0"/>
              <a:t>If</a:t>
            </a:r>
            <a:r>
              <a:rPr lang="es-ES" sz="2400" dirty="0" smtClean="0"/>
              <a:t> </a:t>
            </a:r>
            <a:r>
              <a:rPr lang="es-ES" sz="2400" dirty="0" err="1" smtClean="0"/>
              <a:t>that</a:t>
            </a:r>
            <a:r>
              <a:rPr lang="es-ES" sz="2400" dirty="0" smtClean="0"/>
              <a:t> is </a:t>
            </a:r>
            <a:r>
              <a:rPr lang="es-ES" sz="2400" dirty="0" err="1" smtClean="0"/>
              <a:t>how</a:t>
            </a:r>
            <a:r>
              <a:rPr lang="es-ES" sz="2400" dirty="0" smtClean="0"/>
              <a:t> </a:t>
            </a:r>
            <a:r>
              <a:rPr lang="es-ES" sz="2400" dirty="0" err="1" smtClean="0"/>
              <a:t>it</a:t>
            </a:r>
            <a:r>
              <a:rPr lang="es-ES" sz="2400" dirty="0" smtClean="0"/>
              <a:t> is </a:t>
            </a:r>
            <a:r>
              <a:rPr lang="es-ES" sz="2400" dirty="0" err="1" smtClean="0"/>
              <a:t>going</a:t>
            </a:r>
            <a:r>
              <a:rPr lang="es-ES" sz="2400" dirty="0" smtClean="0"/>
              <a:t> </a:t>
            </a:r>
            <a:r>
              <a:rPr lang="es-ES" sz="2400" dirty="0" err="1" smtClean="0"/>
              <a:t>to</a:t>
            </a:r>
            <a:r>
              <a:rPr lang="es-ES" sz="2400" dirty="0" smtClean="0"/>
              <a:t> </a:t>
            </a:r>
            <a:r>
              <a:rPr lang="es-ES" sz="2400" dirty="0" err="1" smtClean="0"/>
              <a:t>be</a:t>
            </a:r>
            <a:r>
              <a:rPr lang="es-ES" sz="2400" dirty="0" smtClean="0"/>
              <a:t>, </a:t>
            </a:r>
            <a:r>
              <a:rPr lang="es-ES" sz="2400" dirty="0" err="1" smtClean="0"/>
              <a:t>keep</a:t>
            </a:r>
            <a:r>
              <a:rPr lang="es-ES" sz="2400" dirty="0" smtClean="0"/>
              <a:t> </a:t>
            </a:r>
            <a:r>
              <a:rPr lang="es-ES" sz="2400" dirty="0" err="1" smtClean="0"/>
              <a:t>your</a:t>
            </a:r>
            <a:r>
              <a:rPr lang="es-ES" sz="2400" dirty="0" smtClean="0"/>
              <a:t> </a:t>
            </a:r>
            <a:r>
              <a:rPr lang="es-ES" sz="2400" dirty="0" err="1" smtClean="0"/>
              <a:t>money</a:t>
            </a:r>
            <a:r>
              <a:rPr lang="es-ES" sz="2400" dirty="0" smtClean="0"/>
              <a:t> and in June </a:t>
            </a:r>
            <a:r>
              <a:rPr lang="es-ES" sz="2400" dirty="0" err="1" smtClean="0"/>
              <a:t>we’ll</a:t>
            </a:r>
            <a:r>
              <a:rPr lang="es-ES" sz="2400" dirty="0" smtClean="0"/>
              <a:t> </a:t>
            </a:r>
            <a:r>
              <a:rPr lang="es-ES" sz="2400" dirty="0" err="1" smtClean="0"/>
              <a:t>begin</a:t>
            </a:r>
            <a:r>
              <a:rPr lang="es-ES" sz="2400" dirty="0" smtClean="0"/>
              <a:t> </a:t>
            </a:r>
            <a:r>
              <a:rPr lang="es-ES" sz="2400" dirty="0" err="1" smtClean="0"/>
              <a:t>to</a:t>
            </a:r>
            <a:r>
              <a:rPr lang="es-ES" sz="2400" dirty="0" smtClean="0"/>
              <a:t> </a:t>
            </a:r>
            <a:r>
              <a:rPr lang="es-ES" sz="2400" dirty="0" err="1" smtClean="0"/>
              <a:t>exploit</a:t>
            </a:r>
            <a:r>
              <a:rPr lang="es-ES" sz="2400" dirty="0" smtClean="0"/>
              <a:t> ITT.  </a:t>
            </a:r>
            <a:r>
              <a:rPr lang="es-ES" sz="2400" dirty="0" err="1" smtClean="0"/>
              <a:t>Here</a:t>
            </a:r>
            <a:r>
              <a:rPr lang="es-ES" sz="2400" dirty="0" smtClean="0"/>
              <a:t> </a:t>
            </a:r>
            <a:r>
              <a:rPr lang="es-ES" sz="2400" dirty="0" err="1" smtClean="0"/>
              <a:t>we</a:t>
            </a:r>
            <a:r>
              <a:rPr lang="es-ES" sz="2400" dirty="0" smtClean="0"/>
              <a:t> are </a:t>
            </a:r>
            <a:r>
              <a:rPr lang="es-ES" sz="2400" dirty="0" err="1" smtClean="0"/>
              <a:t>not</a:t>
            </a:r>
            <a:r>
              <a:rPr lang="es-ES" sz="2400" dirty="0" smtClean="0"/>
              <a:t> </a:t>
            </a:r>
            <a:r>
              <a:rPr lang="es-ES" sz="2400" dirty="0" err="1" smtClean="0"/>
              <a:t>going</a:t>
            </a:r>
            <a:r>
              <a:rPr lang="es-ES" sz="2400" dirty="0" smtClean="0"/>
              <a:t> </a:t>
            </a:r>
            <a:r>
              <a:rPr lang="es-ES" sz="2400" dirty="0" err="1" smtClean="0"/>
              <a:t>to</a:t>
            </a:r>
            <a:r>
              <a:rPr lang="es-ES" sz="2400" dirty="0" smtClean="0"/>
              <a:t> </a:t>
            </a:r>
            <a:r>
              <a:rPr lang="es-ES" sz="2400" dirty="0" err="1" smtClean="0"/>
              <a:t>trade</a:t>
            </a:r>
            <a:r>
              <a:rPr lang="es-ES" sz="2400" dirty="0" smtClean="0"/>
              <a:t> in </a:t>
            </a:r>
            <a:r>
              <a:rPr lang="es-ES" sz="2400" dirty="0" err="1" smtClean="0"/>
              <a:t>our</a:t>
            </a:r>
            <a:r>
              <a:rPr lang="es-ES" sz="2400" dirty="0" smtClean="0"/>
              <a:t> </a:t>
            </a:r>
            <a:r>
              <a:rPr lang="es-ES" sz="2400" dirty="0" err="1" smtClean="0"/>
              <a:t>sovereignty</a:t>
            </a:r>
            <a:r>
              <a:rPr lang="es-ES" sz="2400" dirty="0" smtClean="0"/>
              <a:t>” (Correa, 11-1-2010)</a:t>
            </a:r>
          </a:p>
        </p:txBody>
      </p:sp>
      <p:sp>
        <p:nvSpPr>
          <p:cNvPr id="7" name="Title 4"/>
          <p:cNvSpPr txBox="1">
            <a:spLocks/>
          </p:cNvSpPr>
          <p:nvPr/>
        </p:nvSpPr>
        <p:spPr>
          <a:xfrm>
            <a:off x="5867400" y="238672"/>
            <a:ext cx="3048000" cy="523220"/>
          </a:xfrm>
          <a:prstGeom prst="rect">
            <a:avLst/>
          </a:prstGeom>
          <a:solidFill>
            <a:srgbClr val="C0504D"/>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ysClr val="window" lastClr="FFFFFF"/>
                </a:solidFill>
                <a:effectLst/>
                <a:uLnTx/>
                <a:uFillTx/>
                <a:latin typeface="Calibri"/>
                <a:ea typeface="+mn-ea"/>
                <a:cs typeface="+mn-cs"/>
              </a:rPr>
              <a:t>Ecuador</a:t>
            </a:r>
            <a:endParaRPr kumimoji="0" lang="en-US" sz="2800" b="0" i="0" u="none" strike="noStrike" kern="1200" cap="none" spc="0" normalizeH="0" baseline="0" noProof="0" dirty="0">
              <a:ln>
                <a:noFill/>
              </a:ln>
              <a:solidFill>
                <a:sysClr val="window" lastClr="FFFFFF"/>
              </a:solidFill>
              <a:effectLst/>
              <a:uLnTx/>
              <a:uFillTx/>
              <a:latin typeface="Calibri"/>
              <a:ea typeface="+mn-ea"/>
              <a:cs typeface="+mn-cs"/>
            </a:endParaRPr>
          </a:p>
        </p:txBody>
      </p:sp>
    </p:spTree>
    <p:extLst>
      <p:ext uri="{BB962C8B-B14F-4D97-AF65-F5344CB8AC3E}">
        <p14:creationId xmlns:p14="http://schemas.microsoft.com/office/powerpoint/2010/main" val="6695096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p:cNvSpPr txBox="1">
            <a:spLocks/>
          </p:cNvSpPr>
          <p:nvPr/>
        </p:nvSpPr>
        <p:spPr>
          <a:xfrm>
            <a:off x="5638800" y="247449"/>
            <a:ext cx="3048000" cy="52322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bg1"/>
                </a:solidFill>
                <a:effectLst/>
                <a:uLnTx/>
                <a:uFillTx/>
                <a:latin typeface="+mn-lt"/>
                <a:ea typeface="+mn-ea"/>
                <a:cs typeface="+mn-cs"/>
              </a:rPr>
              <a:t>Colombia</a:t>
            </a:r>
            <a:endParaRPr kumimoji="0" lang="en-US" sz="2800" b="0" i="0" u="none" strike="noStrike" kern="1200" cap="none" spc="0" normalizeH="0" baseline="0" noProof="0" dirty="0">
              <a:ln>
                <a:noFill/>
              </a:ln>
              <a:solidFill>
                <a:schemeClr val="bg1"/>
              </a:solidFill>
              <a:effectLst/>
              <a:uLnTx/>
              <a:uFillTx/>
              <a:latin typeface="+mn-lt"/>
              <a:ea typeface="+mn-ea"/>
              <a:cs typeface="+mn-cs"/>
            </a:endParaRPr>
          </a:p>
        </p:txBody>
      </p:sp>
      <p:sp>
        <p:nvSpPr>
          <p:cNvPr id="7" name="TextBox 6"/>
          <p:cNvSpPr txBox="1"/>
          <p:nvPr/>
        </p:nvSpPr>
        <p:spPr>
          <a:xfrm>
            <a:off x="838200" y="1295400"/>
            <a:ext cx="7848600" cy="5293757"/>
          </a:xfrm>
          <a:prstGeom prst="rect">
            <a:avLst/>
          </a:prstGeom>
          <a:noFill/>
        </p:spPr>
        <p:txBody>
          <a:bodyPr wrap="square" rtlCol="0">
            <a:spAutoFit/>
          </a:bodyPr>
          <a:lstStyle/>
          <a:p>
            <a:r>
              <a:rPr lang="en-US" sz="3200" dirty="0"/>
              <a:t>National Development Plan, </a:t>
            </a:r>
            <a:r>
              <a:rPr lang="en-US" sz="3200" dirty="0" smtClean="0"/>
              <a:t>2010-2014</a:t>
            </a:r>
          </a:p>
          <a:p>
            <a:r>
              <a:rPr lang="en-US" sz="3200" dirty="0"/>
              <a:t>The five </a:t>
            </a:r>
            <a:r>
              <a:rPr lang="en-US" sz="3200" i="1" dirty="0" err="1" smtClean="0"/>
              <a:t>locomotoras</a:t>
            </a:r>
            <a:r>
              <a:rPr lang="en-US" sz="3200" dirty="0" smtClean="0"/>
              <a:t>:</a:t>
            </a:r>
            <a:endParaRPr lang="en-US" sz="3200" dirty="0"/>
          </a:p>
          <a:p>
            <a:pPr lvl="1"/>
            <a:endParaRPr lang="en-US" sz="3200" dirty="0" smtClean="0"/>
          </a:p>
          <a:p>
            <a:pPr marL="465138" lvl="1" indent="-465138">
              <a:buFont typeface="Arial" pitchFamily="34" charset="0"/>
              <a:buChar char="•"/>
            </a:pPr>
            <a:r>
              <a:rPr lang="en-US" sz="3200" dirty="0" smtClean="0"/>
              <a:t>Mining </a:t>
            </a:r>
            <a:r>
              <a:rPr lang="en-US" sz="3200" dirty="0"/>
              <a:t>(leading sector: 54% of all private investment, 41% of public inv. for growth)</a:t>
            </a:r>
          </a:p>
          <a:p>
            <a:pPr marL="465138" lvl="1" indent="-465138">
              <a:buFont typeface="Arial" pitchFamily="34" charset="0"/>
              <a:buChar char="•"/>
            </a:pPr>
            <a:r>
              <a:rPr lang="en-US" sz="3200" dirty="0"/>
              <a:t>Infrastructure</a:t>
            </a:r>
          </a:p>
          <a:p>
            <a:pPr marL="465138" lvl="1" indent="-465138">
              <a:buFont typeface="Arial" pitchFamily="34" charset="0"/>
              <a:buChar char="•"/>
            </a:pPr>
            <a:r>
              <a:rPr lang="en-US" sz="3200" dirty="0"/>
              <a:t>Housing </a:t>
            </a:r>
          </a:p>
          <a:p>
            <a:pPr marL="465138" lvl="1" indent="-465138">
              <a:buFont typeface="Arial" pitchFamily="34" charset="0"/>
              <a:buChar char="•"/>
            </a:pPr>
            <a:r>
              <a:rPr lang="en-US" sz="3200" dirty="0"/>
              <a:t>Rural development </a:t>
            </a:r>
            <a:r>
              <a:rPr lang="en-US" sz="3200" dirty="0" smtClean="0"/>
              <a:t>(2</a:t>
            </a:r>
            <a:r>
              <a:rPr lang="en-US" sz="3200" dirty="0"/>
              <a:t>% of planned investment)</a:t>
            </a:r>
          </a:p>
          <a:p>
            <a:pPr marL="465138" lvl="1" indent="-465138">
              <a:buFont typeface="Arial" pitchFamily="34" charset="0"/>
              <a:buChar char="•"/>
            </a:pPr>
            <a:r>
              <a:rPr lang="en-US" sz="3200" dirty="0" smtClean="0"/>
              <a:t>Innovation</a:t>
            </a:r>
            <a:endParaRPr lang="en-US" sz="3200" dirty="0"/>
          </a:p>
          <a:p>
            <a:endParaRPr lang="en-US" dirty="0"/>
          </a:p>
        </p:txBody>
      </p:sp>
    </p:spTree>
    <p:extLst>
      <p:ext uri="{BB962C8B-B14F-4D97-AF65-F5344CB8AC3E}">
        <p14:creationId xmlns:p14="http://schemas.microsoft.com/office/powerpoint/2010/main" val="3940438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324600"/>
          </a:xfrm>
        </p:spPr>
        <p:txBody>
          <a:bodyPr>
            <a:normAutofit lnSpcReduction="10000"/>
          </a:bodyPr>
          <a:lstStyle/>
          <a:p>
            <a:r>
              <a:rPr lang="en-US" dirty="0" smtClean="0"/>
              <a:t>“Neo-liberal” and “Post-neo-liberal” regimes: important differences, intriguing convergences</a:t>
            </a:r>
          </a:p>
          <a:p>
            <a:pPr lvl="1"/>
            <a:endParaRPr lang="en-US" sz="1800" dirty="0" smtClean="0"/>
          </a:p>
          <a:p>
            <a:pPr lvl="1"/>
            <a:endParaRPr lang="en-US" sz="1800" dirty="0"/>
          </a:p>
          <a:p>
            <a:pPr lvl="1">
              <a:lnSpc>
                <a:spcPct val="90000"/>
              </a:lnSpc>
              <a:buFont typeface="Arial" pitchFamily="34" charset="0"/>
              <a:buChar char="•"/>
              <a:defRPr/>
            </a:pPr>
            <a:r>
              <a:rPr lang="en-US" dirty="0"/>
              <a:t>Governments promoting extraction</a:t>
            </a:r>
          </a:p>
          <a:p>
            <a:pPr lvl="1">
              <a:lnSpc>
                <a:spcPct val="90000"/>
              </a:lnSpc>
              <a:buFont typeface="Arial" pitchFamily="34" charset="0"/>
              <a:buChar char="•"/>
              <a:defRPr/>
            </a:pPr>
            <a:endParaRPr lang="en-US" sz="1800" dirty="0" smtClean="0"/>
          </a:p>
          <a:p>
            <a:pPr lvl="1">
              <a:lnSpc>
                <a:spcPct val="90000"/>
              </a:lnSpc>
              <a:buFont typeface="Arial" pitchFamily="34" charset="0"/>
              <a:buChar char="•"/>
              <a:defRPr/>
            </a:pPr>
            <a:r>
              <a:rPr lang="en-US" dirty="0" smtClean="0"/>
              <a:t>Fiscal imperatives</a:t>
            </a:r>
            <a:endParaRPr lang="en-US" dirty="0"/>
          </a:p>
          <a:p>
            <a:pPr lvl="1">
              <a:lnSpc>
                <a:spcPct val="90000"/>
              </a:lnSpc>
              <a:buFont typeface="Arial" pitchFamily="34" charset="0"/>
              <a:buChar char="•"/>
              <a:defRPr/>
            </a:pPr>
            <a:endParaRPr lang="en-US" sz="1800" dirty="0" smtClean="0"/>
          </a:p>
          <a:p>
            <a:pPr lvl="1">
              <a:lnSpc>
                <a:spcPct val="90000"/>
              </a:lnSpc>
              <a:buFont typeface="Arial" pitchFamily="34" charset="0"/>
              <a:buChar char="•"/>
              <a:defRPr/>
            </a:pPr>
            <a:r>
              <a:rPr lang="en-US" dirty="0" smtClean="0"/>
              <a:t>Criticism </a:t>
            </a:r>
            <a:r>
              <a:rPr lang="en-US" dirty="0"/>
              <a:t>of movements, activists and allies … authoritarian </a:t>
            </a:r>
            <a:r>
              <a:rPr lang="en-US" dirty="0" smtClean="0"/>
              <a:t>tendencies</a:t>
            </a:r>
          </a:p>
          <a:p>
            <a:pPr>
              <a:lnSpc>
                <a:spcPct val="90000"/>
              </a:lnSpc>
              <a:buFont typeface="Wingdings" pitchFamily="2" charset="2"/>
              <a:buChar char="Ø"/>
              <a:defRPr/>
            </a:pPr>
            <a:endParaRPr lang="en-US" sz="2200" dirty="0" smtClean="0"/>
          </a:p>
          <a:p>
            <a:pPr>
              <a:lnSpc>
                <a:spcPct val="90000"/>
              </a:lnSpc>
              <a:buFont typeface="Wingdings" pitchFamily="2" charset="2"/>
              <a:buChar char="Ø"/>
              <a:defRPr/>
            </a:pPr>
            <a:endParaRPr lang="en-US" sz="2200" dirty="0"/>
          </a:p>
          <a:p>
            <a:pPr>
              <a:lnSpc>
                <a:spcPct val="90000"/>
              </a:lnSpc>
              <a:buFont typeface="Wingdings" pitchFamily="2" charset="2"/>
              <a:buChar char="Ø"/>
              <a:defRPr/>
            </a:pPr>
            <a:r>
              <a:rPr lang="en-US" dirty="0"/>
              <a:t>National-mass political projects trump territorial-environmental </a:t>
            </a:r>
            <a:r>
              <a:rPr lang="en-US" dirty="0" smtClean="0"/>
              <a:t>projects</a:t>
            </a:r>
          </a:p>
          <a:p>
            <a:pPr>
              <a:lnSpc>
                <a:spcPct val="90000"/>
              </a:lnSpc>
              <a:buFont typeface="Wingdings" pitchFamily="2" charset="2"/>
              <a:buChar char="Ø"/>
              <a:defRPr/>
            </a:pPr>
            <a:endParaRPr lang="en-US" sz="1600" dirty="0" smtClean="0"/>
          </a:p>
          <a:p>
            <a:pPr>
              <a:lnSpc>
                <a:spcPct val="90000"/>
              </a:lnSpc>
              <a:buFont typeface="Wingdings" pitchFamily="2" charset="2"/>
              <a:buChar char="Ø"/>
              <a:defRPr/>
            </a:pPr>
            <a:r>
              <a:rPr lang="en-US" dirty="0" smtClean="0"/>
              <a:t>National </a:t>
            </a:r>
            <a:r>
              <a:rPr lang="en-US" dirty="0" smtClean="0"/>
              <a:t>inclusions, </a:t>
            </a:r>
            <a:r>
              <a:rPr lang="en-US" dirty="0" smtClean="0"/>
              <a:t>localized </a:t>
            </a:r>
            <a:r>
              <a:rPr lang="en-US" dirty="0" smtClean="0"/>
              <a:t>exclusions?</a:t>
            </a:r>
            <a:endParaRPr lang="en-US" dirty="0"/>
          </a:p>
          <a:p>
            <a:pPr>
              <a:lnSpc>
                <a:spcPct val="90000"/>
              </a:lnSpc>
              <a:defRPr/>
            </a:pPr>
            <a:endParaRPr lang="en-US" dirty="0"/>
          </a:p>
        </p:txBody>
      </p:sp>
    </p:spTree>
    <p:extLst>
      <p:ext uri="{BB962C8B-B14F-4D97-AF65-F5344CB8AC3E}">
        <p14:creationId xmlns:p14="http://schemas.microsoft.com/office/powerpoint/2010/main" val="23462736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62000" y="1295400"/>
            <a:ext cx="7772400"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a:xfrm>
            <a:off x="457200" y="228600"/>
            <a:ext cx="8229600" cy="1143000"/>
          </a:xfrm>
        </p:spPr>
        <p:txBody>
          <a:bodyPr>
            <a:normAutofit fontScale="90000"/>
          </a:bodyPr>
          <a:lstStyle/>
          <a:p>
            <a:r>
              <a:rPr lang="en-US" dirty="0">
                <a:solidFill>
                  <a:srgbClr val="C00000"/>
                </a:solidFill>
              </a:rPr>
              <a:t>New geographies of extractive industry in Latin America</a:t>
            </a:r>
            <a:endParaRPr lang="en-US" dirty="0"/>
          </a:p>
        </p:txBody>
      </p:sp>
    </p:spTree>
    <p:extLst>
      <p:ext uri="{BB962C8B-B14F-4D97-AF65-F5344CB8AC3E}">
        <p14:creationId xmlns:p14="http://schemas.microsoft.com/office/powerpoint/2010/main" val="19319215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3924300" y="252413"/>
            <a:ext cx="5219700" cy="6605587"/>
          </a:xfrm>
          <a:prstGeom prst="rect">
            <a:avLst/>
          </a:prstGeom>
          <a:ln/>
        </p:spPr>
        <p:style>
          <a:lnRef idx="2">
            <a:schemeClr val="accent1"/>
          </a:lnRef>
          <a:fillRef idx="1">
            <a:schemeClr val="lt1"/>
          </a:fillRef>
          <a:effectRef idx="0">
            <a:schemeClr val="accent1"/>
          </a:effectRef>
          <a:fontRef idx="minor">
            <a:schemeClr val="dk1"/>
          </a:fontRef>
        </p:style>
      </p:pic>
      <p:sp>
        <p:nvSpPr>
          <p:cNvPr id="4" name="3 CuadroTexto"/>
          <p:cNvSpPr txBox="1"/>
          <p:nvPr/>
        </p:nvSpPr>
        <p:spPr>
          <a:xfrm>
            <a:off x="380773" y="3520652"/>
            <a:ext cx="3303562" cy="646331"/>
          </a:xfrm>
          <a:prstGeom prst="rect">
            <a:avLst/>
          </a:prstGeom>
          <a:noFill/>
        </p:spPr>
        <p:txBody>
          <a:bodyPr>
            <a:spAutoFit/>
          </a:bodyPr>
          <a:lstStyle/>
          <a:p>
            <a:pPr algn="ctr">
              <a:defRPr/>
            </a:pPr>
            <a:r>
              <a:rPr lang="es-CO" sz="3600" b="1" dirty="0" smtClean="0">
                <a:ln w="12700">
                  <a:solidFill>
                    <a:prstClr val="white">
                      <a:lumMod val="65000"/>
                    </a:prstClr>
                  </a:solidFill>
                  <a:prstDash val="solid"/>
                </a:ln>
                <a:solidFill>
                  <a:srgbClr val="C00000"/>
                </a:solidFill>
              </a:rPr>
              <a:t>1990</a:t>
            </a:r>
            <a:endParaRPr lang="es-CO" sz="3600" b="1" dirty="0">
              <a:ln w="12700">
                <a:solidFill>
                  <a:prstClr val="white">
                    <a:lumMod val="65000"/>
                  </a:prstClr>
                </a:solidFill>
                <a:prstDash val="solid"/>
              </a:ln>
              <a:solidFill>
                <a:srgbClr val="C00000"/>
              </a:solidFill>
            </a:endParaRPr>
          </a:p>
        </p:txBody>
      </p:sp>
      <p:sp>
        <p:nvSpPr>
          <p:cNvPr id="65541" name="5 CuadroTexto"/>
          <p:cNvSpPr txBox="1">
            <a:spLocks noChangeArrowheads="1"/>
          </p:cNvSpPr>
          <p:nvPr/>
        </p:nvSpPr>
        <p:spPr bwMode="auto">
          <a:xfrm>
            <a:off x="293687" y="5949280"/>
            <a:ext cx="32766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s-CO" b="1" i="1" dirty="0" err="1" smtClean="0">
                <a:solidFill>
                  <a:prstClr val="black"/>
                </a:solidFill>
              </a:rPr>
              <a:t>Source</a:t>
            </a:r>
            <a:r>
              <a:rPr lang="es-CO" b="1" i="1" dirty="0" smtClean="0">
                <a:solidFill>
                  <a:prstClr val="black"/>
                </a:solidFill>
              </a:rPr>
              <a:t>: </a:t>
            </a:r>
            <a:r>
              <a:rPr lang="es-CO" b="1" i="1" dirty="0">
                <a:solidFill>
                  <a:prstClr val="black"/>
                </a:solidFill>
              </a:rPr>
              <a:t>Instituto Colombiano de Geología y Minería </a:t>
            </a:r>
            <a:r>
              <a:rPr lang="es-CO" b="1" i="1" dirty="0" smtClean="0">
                <a:solidFill>
                  <a:prstClr val="black"/>
                </a:solidFill>
              </a:rPr>
              <a:t>– </a:t>
            </a:r>
            <a:r>
              <a:rPr lang="es-CO" b="1" i="1" dirty="0" err="1" smtClean="0">
                <a:solidFill>
                  <a:prstClr val="black"/>
                </a:solidFill>
              </a:rPr>
              <a:t>Ingeominas</a:t>
            </a:r>
            <a:r>
              <a:rPr lang="es-CO" b="1" i="1" dirty="0" smtClean="0">
                <a:solidFill>
                  <a:prstClr val="black"/>
                </a:solidFill>
              </a:rPr>
              <a:t> (Rudas, 2011)</a:t>
            </a:r>
            <a:endParaRPr lang="es-CO" b="1" i="1" dirty="0">
              <a:solidFill>
                <a:prstClr val="black"/>
              </a:solidFill>
            </a:endParaRPr>
          </a:p>
        </p:txBody>
      </p:sp>
      <p:sp>
        <p:nvSpPr>
          <p:cNvPr id="65542" name="1 Rectángulo"/>
          <p:cNvSpPr>
            <a:spLocks noChangeArrowheads="1"/>
          </p:cNvSpPr>
          <p:nvPr/>
        </p:nvSpPr>
        <p:spPr bwMode="auto">
          <a:xfrm>
            <a:off x="971550" y="4581525"/>
            <a:ext cx="24432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CO" b="1" dirty="0">
                <a:solidFill>
                  <a:srgbClr val="C00000"/>
                </a:solidFill>
              </a:rPr>
              <a:t>467</a:t>
            </a:r>
            <a:r>
              <a:rPr lang="es-CO" b="1" dirty="0">
                <a:solidFill>
                  <a:prstClr val="black"/>
                </a:solidFill>
              </a:rPr>
              <a:t>  </a:t>
            </a:r>
            <a:r>
              <a:rPr lang="es-CO" b="1" dirty="0" err="1" smtClean="0">
                <a:solidFill>
                  <a:prstClr val="black"/>
                </a:solidFill>
              </a:rPr>
              <a:t>Thousand</a:t>
            </a:r>
            <a:r>
              <a:rPr lang="es-CO" b="1" dirty="0" smtClean="0">
                <a:solidFill>
                  <a:prstClr val="black"/>
                </a:solidFill>
              </a:rPr>
              <a:t> </a:t>
            </a:r>
            <a:r>
              <a:rPr lang="es-CO" b="1" dirty="0" err="1" smtClean="0">
                <a:solidFill>
                  <a:prstClr val="black"/>
                </a:solidFill>
              </a:rPr>
              <a:t>hectares</a:t>
            </a:r>
            <a:endParaRPr lang="es-CO" b="1" dirty="0">
              <a:solidFill>
                <a:prstClr val="black"/>
              </a:solidFill>
            </a:endParaRPr>
          </a:p>
        </p:txBody>
      </p:sp>
      <p:sp>
        <p:nvSpPr>
          <p:cNvPr id="6" name="TextBox 5"/>
          <p:cNvSpPr txBox="1"/>
          <p:nvPr/>
        </p:nvSpPr>
        <p:spPr>
          <a:xfrm>
            <a:off x="552211" y="466635"/>
            <a:ext cx="2960686" cy="1754326"/>
          </a:xfrm>
          <a:prstGeom prst="rect">
            <a:avLst/>
          </a:prstGeom>
          <a:noFill/>
        </p:spPr>
        <p:txBody>
          <a:bodyPr wrap="square" rtlCol="0">
            <a:spAutoFit/>
          </a:bodyPr>
          <a:lstStyle/>
          <a:p>
            <a:r>
              <a:rPr lang="en-US" sz="3600" dirty="0" smtClean="0"/>
              <a:t>Colombia: mining titles 1990-2009</a:t>
            </a:r>
            <a:endParaRPr lang="en-US" sz="3600" dirty="0"/>
          </a:p>
        </p:txBody>
      </p:sp>
    </p:spTree>
    <p:extLst>
      <p:ext uri="{BB962C8B-B14F-4D97-AF65-F5344CB8AC3E}">
        <p14:creationId xmlns:p14="http://schemas.microsoft.com/office/powerpoint/2010/main" val="5377147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3924300" y="260350"/>
            <a:ext cx="5219700" cy="6605588"/>
          </a:xfrm>
          <a:prstGeom prst="rect">
            <a:avLst/>
          </a:prstGeom>
          <a:ln/>
        </p:spPr>
        <p:style>
          <a:lnRef idx="2">
            <a:schemeClr val="accent1"/>
          </a:lnRef>
          <a:fillRef idx="1">
            <a:schemeClr val="lt1"/>
          </a:fillRef>
          <a:effectRef idx="0">
            <a:schemeClr val="accent1"/>
          </a:effectRef>
          <a:fontRef idx="minor">
            <a:schemeClr val="dk1"/>
          </a:fontRef>
        </p:style>
      </p:pic>
      <p:sp>
        <p:nvSpPr>
          <p:cNvPr id="4" name="3 CuadroTexto"/>
          <p:cNvSpPr txBox="1"/>
          <p:nvPr/>
        </p:nvSpPr>
        <p:spPr>
          <a:xfrm>
            <a:off x="384352" y="404664"/>
            <a:ext cx="3096344" cy="1200329"/>
          </a:xfrm>
          <a:prstGeom prst="rect">
            <a:avLst/>
          </a:prstGeom>
          <a:noFill/>
        </p:spPr>
        <p:txBody>
          <a:bodyPr>
            <a:spAutoFit/>
          </a:bodyPr>
          <a:lstStyle/>
          <a:p>
            <a:pPr algn="ctr" fontAlgn="auto">
              <a:spcBef>
                <a:spcPts val="0"/>
              </a:spcBef>
              <a:spcAft>
                <a:spcPts val="0"/>
              </a:spcAft>
              <a:defRPr/>
            </a:pPr>
            <a:r>
              <a:rPr lang="es-CO" sz="3600" b="1" dirty="0">
                <a:ln w="12700">
                  <a:solidFill>
                    <a:schemeClr val="bg1">
                      <a:lumMod val="65000"/>
                    </a:schemeClr>
                  </a:solidFill>
                  <a:prstDash val="solid"/>
                </a:ln>
                <a:solidFill>
                  <a:srgbClr val="C00000"/>
                </a:solidFill>
                <a:latin typeface="+mn-lt"/>
                <a:cs typeface="+mn-cs"/>
              </a:rPr>
              <a:t>1994-1998</a:t>
            </a:r>
          </a:p>
          <a:p>
            <a:pPr algn="ctr" fontAlgn="auto">
              <a:spcBef>
                <a:spcPts val="0"/>
              </a:spcBef>
              <a:spcAft>
                <a:spcPts val="0"/>
              </a:spcAft>
              <a:defRPr/>
            </a:pPr>
            <a:r>
              <a:rPr lang="es-CO" sz="3600" b="1" dirty="0">
                <a:ln w="12700">
                  <a:solidFill>
                    <a:schemeClr val="bg1">
                      <a:lumMod val="65000"/>
                    </a:schemeClr>
                  </a:solidFill>
                  <a:prstDash val="solid"/>
                </a:ln>
                <a:solidFill>
                  <a:srgbClr val="C00000"/>
                </a:solidFill>
                <a:latin typeface="+mn-lt"/>
                <a:cs typeface="+mn-cs"/>
              </a:rPr>
              <a:t>Samper</a:t>
            </a:r>
          </a:p>
        </p:txBody>
      </p:sp>
      <p:sp>
        <p:nvSpPr>
          <p:cNvPr id="67589" name="6 CuadroTexto"/>
          <p:cNvSpPr txBox="1">
            <a:spLocks noChangeArrowheads="1"/>
          </p:cNvSpPr>
          <p:nvPr/>
        </p:nvSpPr>
        <p:spPr bwMode="auto">
          <a:xfrm>
            <a:off x="309836" y="5732044"/>
            <a:ext cx="3276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s-CO" b="1" i="1" dirty="0" err="1" smtClean="0"/>
              <a:t>Source</a:t>
            </a:r>
            <a:r>
              <a:rPr lang="es-CO" b="1" i="1" dirty="0"/>
              <a:t>: Instituto Colombiano de Geología y Minería - </a:t>
            </a:r>
            <a:r>
              <a:rPr lang="es-CO" b="1" i="1" dirty="0" err="1"/>
              <a:t>Ingeominas</a:t>
            </a:r>
            <a:endParaRPr lang="es-CO" b="1" i="1" dirty="0"/>
          </a:p>
        </p:txBody>
      </p:sp>
      <p:sp>
        <p:nvSpPr>
          <p:cNvPr id="67590" name="5 Rectángulo"/>
          <p:cNvSpPr>
            <a:spLocks noChangeArrowheads="1"/>
          </p:cNvSpPr>
          <p:nvPr/>
        </p:nvSpPr>
        <p:spPr bwMode="auto">
          <a:xfrm>
            <a:off x="611188" y="4581525"/>
            <a:ext cx="28857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CO" b="1" dirty="0"/>
              <a:t>654 + </a:t>
            </a:r>
            <a:r>
              <a:rPr lang="es-CO" b="1" dirty="0">
                <a:solidFill>
                  <a:srgbClr val="C00000"/>
                </a:solidFill>
              </a:rPr>
              <a:t>172</a:t>
            </a:r>
            <a:r>
              <a:rPr lang="es-CO" b="1" dirty="0"/>
              <a:t> = </a:t>
            </a:r>
            <a:endParaRPr lang="es-CO" b="1" dirty="0" smtClean="0"/>
          </a:p>
          <a:p>
            <a:r>
              <a:rPr lang="es-CO" b="1" dirty="0"/>
              <a:t> </a:t>
            </a:r>
            <a:r>
              <a:rPr lang="es-CO" b="1" dirty="0" smtClean="0"/>
              <a:t>         826 </a:t>
            </a:r>
            <a:r>
              <a:rPr lang="es-CO" b="1" dirty="0" err="1" smtClean="0"/>
              <a:t>thousand</a:t>
            </a:r>
            <a:r>
              <a:rPr lang="es-CO" b="1" dirty="0" smtClean="0"/>
              <a:t> </a:t>
            </a:r>
            <a:r>
              <a:rPr lang="es-CO" b="1" dirty="0" err="1" smtClean="0"/>
              <a:t>hectares</a:t>
            </a:r>
            <a:endParaRPr lang="es-CO" b="1" dirty="0"/>
          </a:p>
        </p:txBody>
      </p:sp>
    </p:spTree>
    <p:extLst>
      <p:ext uri="{BB962C8B-B14F-4D97-AF65-F5344CB8AC3E}">
        <p14:creationId xmlns:p14="http://schemas.microsoft.com/office/powerpoint/2010/main" val="38360612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3922713" y="252413"/>
            <a:ext cx="5219700" cy="6605587"/>
          </a:xfrm>
          <a:prstGeom prst="rect">
            <a:avLst/>
          </a:prstGeom>
          <a:ln/>
        </p:spPr>
        <p:style>
          <a:lnRef idx="2">
            <a:schemeClr val="accent1"/>
          </a:lnRef>
          <a:fillRef idx="1">
            <a:schemeClr val="lt1"/>
          </a:fillRef>
          <a:effectRef idx="0">
            <a:schemeClr val="accent1"/>
          </a:effectRef>
          <a:fontRef idx="minor">
            <a:schemeClr val="dk1"/>
          </a:fontRef>
        </p:style>
      </p:pic>
      <p:sp>
        <p:nvSpPr>
          <p:cNvPr id="3" name="2 CuadroTexto"/>
          <p:cNvSpPr txBox="1"/>
          <p:nvPr/>
        </p:nvSpPr>
        <p:spPr>
          <a:xfrm>
            <a:off x="517054" y="404664"/>
            <a:ext cx="3096344" cy="1200329"/>
          </a:xfrm>
          <a:prstGeom prst="rect">
            <a:avLst/>
          </a:prstGeom>
          <a:noFill/>
        </p:spPr>
        <p:txBody>
          <a:bodyPr>
            <a:spAutoFit/>
          </a:bodyPr>
          <a:lstStyle/>
          <a:p>
            <a:pPr algn="ctr">
              <a:defRPr/>
            </a:pPr>
            <a:r>
              <a:rPr lang="es-CO" sz="3600" b="1" dirty="0">
                <a:ln w="12700">
                  <a:solidFill>
                    <a:prstClr val="white">
                      <a:lumMod val="65000"/>
                    </a:prstClr>
                  </a:solidFill>
                  <a:prstDash val="solid"/>
                </a:ln>
                <a:solidFill>
                  <a:srgbClr val="C00000"/>
                </a:solidFill>
              </a:rPr>
              <a:t>1998-2002</a:t>
            </a:r>
          </a:p>
          <a:p>
            <a:pPr algn="ctr">
              <a:defRPr/>
            </a:pPr>
            <a:r>
              <a:rPr lang="es-CO" sz="3600" b="1" dirty="0">
                <a:ln w="12700">
                  <a:solidFill>
                    <a:prstClr val="white">
                      <a:lumMod val="65000"/>
                    </a:prstClr>
                  </a:solidFill>
                  <a:prstDash val="solid"/>
                </a:ln>
                <a:solidFill>
                  <a:srgbClr val="C00000"/>
                </a:solidFill>
              </a:rPr>
              <a:t>Pastrana</a:t>
            </a:r>
          </a:p>
        </p:txBody>
      </p:sp>
      <p:sp>
        <p:nvSpPr>
          <p:cNvPr id="68613" name="5 CuadroTexto"/>
          <p:cNvSpPr txBox="1">
            <a:spLocks noChangeArrowheads="1"/>
          </p:cNvSpPr>
          <p:nvPr/>
        </p:nvSpPr>
        <p:spPr bwMode="auto">
          <a:xfrm>
            <a:off x="271328" y="5706644"/>
            <a:ext cx="32766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lvl="0"/>
            <a:r>
              <a:rPr lang="es-CO" b="1" i="1" dirty="0" err="1">
                <a:solidFill>
                  <a:prstClr val="black"/>
                </a:solidFill>
                <a:latin typeface="Calibri"/>
              </a:rPr>
              <a:t>Source</a:t>
            </a:r>
            <a:r>
              <a:rPr lang="es-CO" b="1" i="1" dirty="0">
                <a:solidFill>
                  <a:prstClr val="black"/>
                </a:solidFill>
                <a:latin typeface="Calibri"/>
              </a:rPr>
              <a:t>: Instituto Colombiano de Geología y Minería – </a:t>
            </a:r>
            <a:r>
              <a:rPr lang="es-CO" b="1" i="1" dirty="0" err="1">
                <a:solidFill>
                  <a:prstClr val="black"/>
                </a:solidFill>
                <a:latin typeface="Calibri"/>
              </a:rPr>
              <a:t>Ingeominas</a:t>
            </a:r>
            <a:r>
              <a:rPr lang="es-CO" b="1" i="1" dirty="0">
                <a:solidFill>
                  <a:prstClr val="black"/>
                </a:solidFill>
                <a:latin typeface="Calibri"/>
              </a:rPr>
              <a:t> (Rudas, 2011)</a:t>
            </a:r>
          </a:p>
        </p:txBody>
      </p:sp>
      <p:sp>
        <p:nvSpPr>
          <p:cNvPr id="68614" name="6 Rectángulo"/>
          <p:cNvSpPr>
            <a:spLocks noChangeArrowheads="1"/>
          </p:cNvSpPr>
          <p:nvPr/>
        </p:nvSpPr>
        <p:spPr bwMode="auto">
          <a:xfrm>
            <a:off x="611188" y="4581525"/>
            <a:ext cx="25346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CO" b="1" dirty="0" smtClean="0">
                <a:solidFill>
                  <a:prstClr val="black"/>
                </a:solidFill>
              </a:rPr>
              <a:t>1.047 </a:t>
            </a:r>
            <a:r>
              <a:rPr lang="es-CO" b="1" dirty="0" err="1" smtClean="0">
                <a:solidFill>
                  <a:prstClr val="black"/>
                </a:solidFill>
              </a:rPr>
              <a:t>thousand</a:t>
            </a:r>
            <a:r>
              <a:rPr lang="es-CO" b="1" dirty="0" smtClean="0">
                <a:solidFill>
                  <a:prstClr val="black"/>
                </a:solidFill>
              </a:rPr>
              <a:t> </a:t>
            </a:r>
            <a:r>
              <a:rPr lang="es-CO" b="1" dirty="0" err="1" smtClean="0">
                <a:solidFill>
                  <a:prstClr val="black"/>
                </a:solidFill>
              </a:rPr>
              <a:t>hectares</a:t>
            </a:r>
            <a:endParaRPr lang="es-CO" b="1" dirty="0">
              <a:solidFill>
                <a:prstClr val="black"/>
              </a:solidFill>
            </a:endParaRPr>
          </a:p>
        </p:txBody>
      </p:sp>
    </p:spTree>
    <p:extLst>
      <p:ext uri="{BB962C8B-B14F-4D97-AF65-F5344CB8AC3E}">
        <p14:creationId xmlns:p14="http://schemas.microsoft.com/office/powerpoint/2010/main" val="33771406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3922713" y="260350"/>
            <a:ext cx="5219700" cy="6605588"/>
          </a:xfrm>
          <a:prstGeom prst="rect">
            <a:avLst/>
          </a:prstGeom>
          <a:ln/>
        </p:spPr>
        <p:style>
          <a:lnRef idx="2">
            <a:schemeClr val="accent1"/>
          </a:lnRef>
          <a:fillRef idx="1">
            <a:schemeClr val="lt1"/>
          </a:fillRef>
          <a:effectRef idx="0">
            <a:schemeClr val="accent1"/>
          </a:effectRef>
          <a:fontRef idx="minor">
            <a:schemeClr val="dk1"/>
          </a:fontRef>
        </p:style>
      </p:pic>
      <p:sp>
        <p:nvSpPr>
          <p:cNvPr id="3" name="2 CuadroTexto"/>
          <p:cNvSpPr txBox="1"/>
          <p:nvPr/>
        </p:nvSpPr>
        <p:spPr>
          <a:xfrm>
            <a:off x="516528" y="467853"/>
            <a:ext cx="3096344" cy="1200329"/>
          </a:xfrm>
          <a:prstGeom prst="rect">
            <a:avLst/>
          </a:prstGeom>
          <a:noFill/>
        </p:spPr>
        <p:txBody>
          <a:bodyPr>
            <a:spAutoFit/>
          </a:bodyPr>
          <a:lstStyle/>
          <a:p>
            <a:pPr algn="ctr">
              <a:defRPr/>
            </a:pPr>
            <a:r>
              <a:rPr lang="es-CO" sz="3600" b="1" dirty="0">
                <a:ln w="12700">
                  <a:solidFill>
                    <a:prstClr val="white">
                      <a:lumMod val="65000"/>
                    </a:prstClr>
                  </a:solidFill>
                  <a:prstDash val="solid"/>
                </a:ln>
                <a:solidFill>
                  <a:srgbClr val="C00000"/>
                </a:solidFill>
              </a:rPr>
              <a:t>2002-2009</a:t>
            </a:r>
          </a:p>
          <a:p>
            <a:pPr algn="ctr">
              <a:defRPr/>
            </a:pPr>
            <a:r>
              <a:rPr lang="es-CO" sz="3600" b="1" dirty="0">
                <a:ln w="12700">
                  <a:solidFill>
                    <a:prstClr val="white">
                      <a:lumMod val="65000"/>
                    </a:prstClr>
                  </a:solidFill>
                  <a:prstDash val="solid"/>
                </a:ln>
                <a:solidFill>
                  <a:srgbClr val="C00000"/>
                </a:solidFill>
              </a:rPr>
              <a:t>Uribe</a:t>
            </a:r>
          </a:p>
        </p:txBody>
      </p:sp>
      <p:sp>
        <p:nvSpPr>
          <p:cNvPr id="69637" name="4 CuadroTexto"/>
          <p:cNvSpPr txBox="1">
            <a:spLocks noChangeArrowheads="1"/>
          </p:cNvSpPr>
          <p:nvPr/>
        </p:nvSpPr>
        <p:spPr bwMode="auto">
          <a:xfrm>
            <a:off x="280271" y="5732044"/>
            <a:ext cx="32766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lvl="0"/>
            <a:r>
              <a:rPr lang="es-CO" b="1" i="1" dirty="0" err="1">
                <a:solidFill>
                  <a:prstClr val="black"/>
                </a:solidFill>
                <a:latin typeface="Calibri"/>
              </a:rPr>
              <a:t>Source</a:t>
            </a:r>
            <a:r>
              <a:rPr lang="es-CO" b="1" i="1" dirty="0">
                <a:solidFill>
                  <a:prstClr val="black"/>
                </a:solidFill>
                <a:latin typeface="Calibri"/>
              </a:rPr>
              <a:t>: Instituto Colombiano de Geología y Minería – </a:t>
            </a:r>
            <a:r>
              <a:rPr lang="es-CO" b="1" i="1" dirty="0" err="1">
                <a:solidFill>
                  <a:prstClr val="black"/>
                </a:solidFill>
                <a:latin typeface="Calibri"/>
              </a:rPr>
              <a:t>Ingeominas</a:t>
            </a:r>
            <a:r>
              <a:rPr lang="es-CO" b="1" i="1" dirty="0">
                <a:solidFill>
                  <a:prstClr val="black"/>
                </a:solidFill>
                <a:latin typeface="Calibri"/>
              </a:rPr>
              <a:t> (Rudas, 2011)</a:t>
            </a:r>
          </a:p>
        </p:txBody>
      </p:sp>
      <p:sp>
        <p:nvSpPr>
          <p:cNvPr id="69638" name="5 Rectángulo"/>
          <p:cNvSpPr>
            <a:spLocks noChangeArrowheads="1"/>
          </p:cNvSpPr>
          <p:nvPr/>
        </p:nvSpPr>
        <p:spPr bwMode="auto">
          <a:xfrm>
            <a:off x="309836" y="4391238"/>
            <a:ext cx="30732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CO" b="1" dirty="0">
                <a:solidFill>
                  <a:prstClr val="black"/>
                </a:solidFill>
              </a:rPr>
              <a:t>1.047 + </a:t>
            </a:r>
            <a:r>
              <a:rPr lang="es-CO" b="1" dirty="0">
                <a:solidFill>
                  <a:srgbClr val="C00000"/>
                </a:solidFill>
              </a:rPr>
              <a:t>3.724</a:t>
            </a:r>
            <a:r>
              <a:rPr lang="es-CO" b="1" dirty="0">
                <a:solidFill>
                  <a:prstClr val="black"/>
                </a:solidFill>
              </a:rPr>
              <a:t> </a:t>
            </a:r>
            <a:endParaRPr lang="es-CO" b="1" dirty="0" smtClean="0">
              <a:solidFill>
                <a:prstClr val="black"/>
              </a:solidFill>
            </a:endParaRPr>
          </a:p>
          <a:p>
            <a:r>
              <a:rPr lang="es-CO" b="1" dirty="0">
                <a:solidFill>
                  <a:prstClr val="black"/>
                </a:solidFill>
              </a:rPr>
              <a:t> </a:t>
            </a:r>
            <a:r>
              <a:rPr lang="es-CO" b="1" dirty="0" smtClean="0">
                <a:solidFill>
                  <a:prstClr val="black"/>
                </a:solidFill>
              </a:rPr>
              <a:t>      = </a:t>
            </a:r>
            <a:r>
              <a:rPr lang="es-CO" b="1" dirty="0">
                <a:solidFill>
                  <a:prstClr val="black"/>
                </a:solidFill>
              </a:rPr>
              <a:t>4.771 </a:t>
            </a:r>
            <a:r>
              <a:rPr lang="es-CO" b="1" dirty="0" err="1" smtClean="0">
                <a:solidFill>
                  <a:prstClr val="black"/>
                </a:solidFill>
              </a:rPr>
              <a:t>thousand</a:t>
            </a:r>
            <a:r>
              <a:rPr lang="es-CO" b="1" dirty="0" smtClean="0">
                <a:solidFill>
                  <a:prstClr val="black"/>
                </a:solidFill>
              </a:rPr>
              <a:t> </a:t>
            </a:r>
            <a:r>
              <a:rPr lang="es-CO" b="1" dirty="0" err="1" smtClean="0">
                <a:solidFill>
                  <a:prstClr val="black"/>
                </a:solidFill>
              </a:rPr>
              <a:t>hectares</a:t>
            </a:r>
            <a:endParaRPr lang="es-CO" b="1" dirty="0">
              <a:solidFill>
                <a:prstClr val="black"/>
              </a:solidFill>
            </a:endParaRPr>
          </a:p>
        </p:txBody>
      </p:sp>
      <p:sp>
        <p:nvSpPr>
          <p:cNvPr id="69639" name="7 Rectángulo"/>
          <p:cNvSpPr>
            <a:spLocks noChangeArrowheads="1"/>
          </p:cNvSpPr>
          <p:nvPr/>
        </p:nvSpPr>
        <p:spPr bwMode="auto">
          <a:xfrm>
            <a:off x="385762" y="5037569"/>
            <a:ext cx="36615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CO" b="1" dirty="0">
                <a:solidFill>
                  <a:prstClr val="black"/>
                </a:solidFill>
              </a:rPr>
              <a:t>4.771 + </a:t>
            </a:r>
            <a:r>
              <a:rPr lang="es-CO" b="1" dirty="0">
                <a:solidFill>
                  <a:srgbClr val="C00000"/>
                </a:solidFill>
              </a:rPr>
              <a:t>3.673 </a:t>
            </a:r>
            <a:r>
              <a:rPr lang="es-CO" sz="1600" i="1" dirty="0">
                <a:solidFill>
                  <a:srgbClr val="C00000"/>
                </a:solidFill>
              </a:rPr>
              <a:t>(Jul-Oct 2009)</a:t>
            </a:r>
          </a:p>
          <a:p>
            <a:r>
              <a:rPr lang="es-CO" b="1" dirty="0">
                <a:solidFill>
                  <a:prstClr val="black"/>
                </a:solidFill>
              </a:rPr>
              <a:t>       </a:t>
            </a:r>
            <a:r>
              <a:rPr lang="es-CO" b="1" dirty="0" smtClean="0">
                <a:solidFill>
                  <a:prstClr val="black"/>
                </a:solidFill>
              </a:rPr>
              <a:t>=  </a:t>
            </a:r>
            <a:r>
              <a:rPr lang="es-CO" b="1" dirty="0">
                <a:solidFill>
                  <a:prstClr val="black"/>
                </a:solidFill>
              </a:rPr>
              <a:t>8.444 mil hectáreas</a:t>
            </a:r>
          </a:p>
        </p:txBody>
      </p:sp>
      <p:sp>
        <p:nvSpPr>
          <p:cNvPr id="2" name="1 Rectángulo"/>
          <p:cNvSpPr/>
          <p:nvPr/>
        </p:nvSpPr>
        <p:spPr>
          <a:xfrm>
            <a:off x="385762" y="5037569"/>
            <a:ext cx="3507106" cy="6463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prstClr val="white"/>
              </a:solidFill>
            </a:endParaRPr>
          </a:p>
        </p:txBody>
      </p:sp>
    </p:spTree>
    <p:extLst>
      <p:ext uri="{BB962C8B-B14F-4D97-AF65-F5344CB8AC3E}">
        <p14:creationId xmlns:p14="http://schemas.microsoft.com/office/powerpoint/2010/main" val="42820435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p:nvPr/>
        </p:nvSpPr>
        <p:spPr>
          <a:xfrm>
            <a:off x="228600" y="2514600"/>
            <a:ext cx="3303562" cy="1938992"/>
          </a:xfrm>
          <a:prstGeom prst="rect">
            <a:avLst/>
          </a:prstGeom>
          <a:noFill/>
        </p:spPr>
        <p:txBody>
          <a:bodyPr>
            <a:spAutoFit/>
          </a:bodyPr>
          <a:lstStyle/>
          <a:p>
            <a:pPr algn="ctr">
              <a:defRPr/>
            </a:pPr>
            <a:r>
              <a:rPr lang="es-CO" sz="3600" b="1" dirty="0" err="1" smtClean="0">
                <a:ln w="12700">
                  <a:solidFill>
                    <a:prstClr val="white">
                      <a:lumMod val="85000"/>
                    </a:prstClr>
                  </a:solidFill>
                  <a:prstDash val="solid"/>
                </a:ln>
                <a:solidFill>
                  <a:srgbClr val="C00000"/>
                </a:solidFill>
              </a:rPr>
              <a:t>Titles</a:t>
            </a:r>
            <a:r>
              <a:rPr lang="es-CO" sz="3600" b="1" dirty="0" smtClean="0">
                <a:ln w="12700">
                  <a:solidFill>
                    <a:prstClr val="white">
                      <a:lumMod val="85000"/>
                    </a:prstClr>
                  </a:solidFill>
                  <a:prstDash val="solid"/>
                </a:ln>
                <a:solidFill>
                  <a:srgbClr val="C00000"/>
                </a:solidFill>
              </a:rPr>
              <a:t> and </a:t>
            </a:r>
            <a:r>
              <a:rPr lang="es-CO" sz="3600" b="1" dirty="0" err="1" smtClean="0">
                <a:ln w="12700">
                  <a:solidFill>
                    <a:prstClr val="white">
                      <a:lumMod val="85000"/>
                    </a:prstClr>
                  </a:solidFill>
                  <a:prstDash val="solid"/>
                </a:ln>
                <a:solidFill>
                  <a:srgbClr val="C00000"/>
                </a:solidFill>
              </a:rPr>
              <a:t>requests</a:t>
            </a:r>
            <a:r>
              <a:rPr lang="es-CO" sz="3600" b="1" dirty="0" smtClean="0">
                <a:ln w="12700">
                  <a:solidFill>
                    <a:prstClr val="white">
                      <a:lumMod val="85000"/>
                    </a:prstClr>
                  </a:solidFill>
                  <a:prstDash val="solid"/>
                </a:ln>
                <a:solidFill>
                  <a:srgbClr val="C00000"/>
                </a:solidFill>
              </a:rPr>
              <a:t> </a:t>
            </a:r>
            <a:r>
              <a:rPr lang="es-CO" sz="3600" b="1" dirty="0" err="1" smtClean="0">
                <a:ln w="12700">
                  <a:solidFill>
                    <a:prstClr val="white">
                      <a:lumMod val="85000"/>
                    </a:prstClr>
                  </a:solidFill>
                  <a:prstDash val="solid"/>
                </a:ln>
                <a:solidFill>
                  <a:srgbClr val="C00000"/>
                </a:solidFill>
              </a:rPr>
              <a:t>for</a:t>
            </a:r>
            <a:r>
              <a:rPr lang="es-CO" sz="3600" b="1" dirty="0" smtClean="0">
                <a:ln w="12700">
                  <a:solidFill>
                    <a:prstClr val="white">
                      <a:lumMod val="85000"/>
                    </a:prstClr>
                  </a:solidFill>
                  <a:prstDash val="solid"/>
                </a:ln>
                <a:solidFill>
                  <a:srgbClr val="C00000"/>
                </a:solidFill>
              </a:rPr>
              <a:t> </a:t>
            </a:r>
            <a:r>
              <a:rPr lang="es-CO" sz="3600" b="1" dirty="0" err="1" smtClean="0">
                <a:ln w="12700">
                  <a:solidFill>
                    <a:prstClr val="white">
                      <a:lumMod val="85000"/>
                    </a:prstClr>
                  </a:solidFill>
                  <a:prstDash val="solid"/>
                </a:ln>
                <a:solidFill>
                  <a:srgbClr val="C00000"/>
                </a:solidFill>
              </a:rPr>
              <a:t>mining</a:t>
            </a:r>
            <a:r>
              <a:rPr lang="es-CO" sz="3600" b="1" dirty="0" smtClean="0">
                <a:ln w="12700">
                  <a:solidFill>
                    <a:prstClr val="white">
                      <a:lumMod val="85000"/>
                    </a:prstClr>
                  </a:solidFill>
                  <a:prstDash val="solid"/>
                </a:ln>
                <a:solidFill>
                  <a:srgbClr val="C00000"/>
                </a:solidFill>
              </a:rPr>
              <a:t> </a:t>
            </a:r>
            <a:r>
              <a:rPr lang="es-CO" sz="3600" b="1" dirty="0" err="1" smtClean="0">
                <a:ln w="12700">
                  <a:solidFill>
                    <a:prstClr val="white">
                      <a:lumMod val="85000"/>
                    </a:prstClr>
                  </a:solidFill>
                  <a:prstDash val="solid"/>
                </a:ln>
                <a:solidFill>
                  <a:srgbClr val="C00000"/>
                </a:solidFill>
              </a:rPr>
              <a:t>title</a:t>
            </a:r>
            <a:endParaRPr lang="es-CO" sz="3600" b="1" dirty="0">
              <a:ln w="12700">
                <a:solidFill>
                  <a:prstClr val="white">
                    <a:lumMod val="85000"/>
                  </a:prstClr>
                </a:solidFill>
                <a:prstDash val="solid"/>
              </a:ln>
              <a:solidFill>
                <a:srgbClr val="C00000"/>
              </a:solidFill>
            </a:endParaRPr>
          </a:p>
          <a:p>
            <a:pPr algn="ctr">
              <a:defRPr/>
            </a:pPr>
            <a:endParaRPr lang="es-CO" sz="1200" b="1" dirty="0">
              <a:ln w="12700">
                <a:solidFill>
                  <a:prstClr val="white">
                    <a:lumMod val="85000"/>
                  </a:prstClr>
                </a:solidFill>
                <a:prstDash val="solid"/>
              </a:ln>
              <a:solidFill>
                <a:srgbClr val="9A3C22"/>
              </a:solidFill>
            </a:endParaRPr>
          </a:p>
        </p:txBody>
      </p:sp>
      <p:pic>
        <p:nvPicPr>
          <p:cNvPr id="2050" name="Picture 2"/>
          <p:cNvPicPr>
            <a:picLocks noChangeAspect="1" noChangeArrowheads="1"/>
          </p:cNvPicPr>
          <p:nvPr/>
        </p:nvPicPr>
        <p:blipFill>
          <a:blip r:embed="rId2"/>
          <a:srcRect/>
          <a:stretch>
            <a:fillRect/>
          </a:stretch>
        </p:blipFill>
        <p:spPr bwMode="auto">
          <a:xfrm>
            <a:off x="3924300" y="260350"/>
            <a:ext cx="5219700" cy="6605588"/>
          </a:xfrm>
          <a:prstGeom prst="rect">
            <a:avLst/>
          </a:prstGeom>
          <a:ln/>
        </p:spPr>
        <p:style>
          <a:lnRef idx="2">
            <a:schemeClr val="accent1"/>
          </a:lnRef>
          <a:fillRef idx="1">
            <a:schemeClr val="lt1"/>
          </a:fillRef>
          <a:effectRef idx="0">
            <a:schemeClr val="accent1"/>
          </a:effectRef>
          <a:fontRef idx="minor">
            <a:schemeClr val="dk1"/>
          </a:fontRef>
        </p:style>
      </p:pic>
      <p:sp>
        <p:nvSpPr>
          <p:cNvPr id="9" name="8 CuadroTexto"/>
          <p:cNvSpPr txBox="1"/>
          <p:nvPr/>
        </p:nvSpPr>
        <p:spPr>
          <a:xfrm>
            <a:off x="332209" y="476672"/>
            <a:ext cx="3096344" cy="1200329"/>
          </a:xfrm>
          <a:prstGeom prst="rect">
            <a:avLst/>
          </a:prstGeom>
          <a:noFill/>
        </p:spPr>
        <p:txBody>
          <a:bodyPr>
            <a:spAutoFit/>
          </a:bodyPr>
          <a:lstStyle/>
          <a:p>
            <a:pPr algn="ctr">
              <a:defRPr/>
            </a:pPr>
            <a:r>
              <a:rPr lang="es-CO" sz="3600" b="1" dirty="0" smtClean="0">
                <a:ln w="12700">
                  <a:solidFill>
                    <a:prstClr val="white">
                      <a:lumMod val="85000"/>
                    </a:prstClr>
                  </a:solidFill>
                  <a:prstDash val="solid"/>
                </a:ln>
                <a:solidFill>
                  <a:srgbClr val="C00000"/>
                </a:solidFill>
              </a:rPr>
              <a:t>2009</a:t>
            </a:r>
          </a:p>
          <a:p>
            <a:pPr algn="ctr">
              <a:defRPr/>
            </a:pPr>
            <a:r>
              <a:rPr lang="es-CO" sz="3600" b="1" dirty="0">
                <a:ln w="12700">
                  <a:solidFill>
                    <a:prstClr val="white">
                      <a:lumMod val="85000"/>
                    </a:prstClr>
                  </a:solidFill>
                  <a:prstDash val="solid"/>
                </a:ln>
                <a:solidFill>
                  <a:srgbClr val="C00000"/>
                </a:solidFill>
              </a:rPr>
              <a:t>U</a:t>
            </a:r>
            <a:r>
              <a:rPr lang="es-CO" sz="3600" b="1" dirty="0" smtClean="0">
                <a:ln w="12700">
                  <a:solidFill>
                    <a:prstClr val="white">
                      <a:lumMod val="85000"/>
                    </a:prstClr>
                  </a:solidFill>
                  <a:prstDash val="solid"/>
                </a:ln>
                <a:solidFill>
                  <a:srgbClr val="C00000"/>
                </a:solidFill>
              </a:rPr>
              <a:t>ribe</a:t>
            </a:r>
            <a:endParaRPr lang="es-CO" sz="3600" b="1" dirty="0">
              <a:ln w="12700">
                <a:solidFill>
                  <a:prstClr val="white">
                    <a:lumMod val="85000"/>
                  </a:prstClr>
                </a:solidFill>
                <a:prstDash val="solid"/>
              </a:ln>
              <a:solidFill>
                <a:srgbClr val="C00000"/>
              </a:solidFill>
            </a:endParaRPr>
          </a:p>
        </p:txBody>
      </p:sp>
      <p:sp>
        <p:nvSpPr>
          <p:cNvPr id="71685" name="9 CuadroTexto"/>
          <p:cNvSpPr txBox="1">
            <a:spLocks noChangeArrowheads="1"/>
          </p:cNvSpPr>
          <p:nvPr/>
        </p:nvSpPr>
        <p:spPr bwMode="auto">
          <a:xfrm>
            <a:off x="336798" y="5730082"/>
            <a:ext cx="32766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lvl="0"/>
            <a:r>
              <a:rPr lang="es-CO" b="1" i="1" dirty="0" err="1">
                <a:solidFill>
                  <a:prstClr val="black"/>
                </a:solidFill>
                <a:latin typeface="Calibri"/>
              </a:rPr>
              <a:t>Source</a:t>
            </a:r>
            <a:r>
              <a:rPr lang="es-CO" b="1" i="1" dirty="0">
                <a:solidFill>
                  <a:prstClr val="black"/>
                </a:solidFill>
                <a:latin typeface="Calibri"/>
              </a:rPr>
              <a:t>: Instituto Colombiano de Geología y Minería – </a:t>
            </a:r>
            <a:r>
              <a:rPr lang="es-CO" b="1" i="1" dirty="0" err="1">
                <a:solidFill>
                  <a:prstClr val="black"/>
                </a:solidFill>
                <a:latin typeface="Calibri"/>
              </a:rPr>
              <a:t>Ingeominas</a:t>
            </a:r>
            <a:r>
              <a:rPr lang="es-CO" b="1" i="1" dirty="0">
                <a:solidFill>
                  <a:prstClr val="black"/>
                </a:solidFill>
                <a:latin typeface="Calibri"/>
              </a:rPr>
              <a:t> (Rudas, 2011)</a:t>
            </a:r>
          </a:p>
        </p:txBody>
      </p:sp>
    </p:spTree>
    <p:extLst>
      <p:ext uri="{BB962C8B-B14F-4D97-AF65-F5344CB8AC3E}">
        <p14:creationId xmlns:p14="http://schemas.microsoft.com/office/powerpoint/2010/main" val="31715054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2"/>
          <p:cNvPicPr>
            <a:picLocks noGrp="1" noChangeAspect="1" noChangeArrowheads="1"/>
          </p:cNvPicPr>
          <p:nvPr>
            <p:ph sz="half" idx="1"/>
          </p:nvPr>
        </p:nvPicPr>
        <p:blipFill>
          <a:blip r:embed="rId2" cstate="print"/>
          <a:srcRect/>
          <a:stretch>
            <a:fillRect/>
          </a:stretch>
        </p:blipFill>
        <p:spPr>
          <a:xfrm>
            <a:off x="-1447800" y="152400"/>
            <a:ext cx="6929438" cy="8358188"/>
          </a:xfrm>
        </p:spPr>
      </p:pic>
      <p:sp>
        <p:nvSpPr>
          <p:cNvPr id="14338" name="Title 1"/>
          <p:cNvSpPr>
            <a:spLocks noGrp="1"/>
          </p:cNvSpPr>
          <p:nvPr>
            <p:ph type="title"/>
          </p:nvPr>
        </p:nvSpPr>
        <p:spPr>
          <a:solidFill>
            <a:schemeClr val="accent1"/>
          </a:solidFill>
        </p:spPr>
        <p:txBody>
          <a:bodyPr>
            <a:normAutofit/>
          </a:bodyPr>
          <a:lstStyle/>
          <a:p>
            <a:r>
              <a:rPr lang="en-US" sz="3200" dirty="0"/>
              <a:t>Geographies of mining (left) and hydrocarbon (right) concessions in </a:t>
            </a:r>
            <a:r>
              <a:rPr lang="en-US" sz="3200" dirty="0" smtClean="0"/>
              <a:t>Ecuador</a:t>
            </a:r>
            <a:endParaRPr lang="es-PE" sz="3200" dirty="0" smtClean="0"/>
          </a:p>
        </p:txBody>
      </p:sp>
      <p:pic>
        <p:nvPicPr>
          <p:cNvPr id="14340" name="Picture 11" descr="MEM blocks map 2004 dinapaBloques2004"/>
          <p:cNvPicPr>
            <a:picLocks noGrp="1" noChangeAspect="1" noChangeArrowheads="1"/>
          </p:cNvPicPr>
          <p:nvPr>
            <p:ph sz="half" idx="2"/>
          </p:nvPr>
        </p:nvPicPr>
        <p:blipFill>
          <a:blip r:embed="rId3" cstate="print"/>
          <a:srcRect/>
          <a:stretch>
            <a:fillRect/>
          </a:stretch>
        </p:blipFill>
        <p:spPr>
          <a:xfrm>
            <a:off x="3657600" y="1600200"/>
            <a:ext cx="6638925" cy="5429250"/>
          </a:xfrm>
        </p:spPr>
      </p:pic>
    </p:spTree>
    <p:extLst>
      <p:ext uri="{BB962C8B-B14F-4D97-AF65-F5344CB8AC3E}">
        <p14:creationId xmlns:p14="http://schemas.microsoft.com/office/powerpoint/2010/main" val="25278582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33400" y="4876800"/>
            <a:ext cx="1600200" cy="1143000"/>
          </a:xfrm>
        </p:spPr>
        <p:txBody>
          <a:bodyPr>
            <a:normAutofit/>
          </a:bodyPr>
          <a:lstStyle/>
          <a:p>
            <a:r>
              <a:rPr lang="en-US" sz="1200" dirty="0" smtClean="0"/>
              <a:t>Based on: Finer et al. (2008) and YPFB (</a:t>
            </a:r>
            <a:r>
              <a:rPr lang="en-US" sz="1200" dirty="0" err="1" smtClean="0"/>
              <a:t>s.f</a:t>
            </a:r>
            <a:r>
              <a:rPr lang="en-US" sz="1200" dirty="0" smtClean="0"/>
              <a:t>.)</a:t>
            </a:r>
            <a:endParaRPr lang="en-US" sz="1200" dirty="0"/>
          </a:p>
        </p:txBody>
      </p:sp>
      <p:sp>
        <p:nvSpPr>
          <p:cNvPr id="2" name="Slide Number Placeholder 1"/>
          <p:cNvSpPr>
            <a:spLocks noGrp="1"/>
          </p:cNvSpPr>
          <p:nvPr>
            <p:ph type="sldNum" sz="quarter" idx="12"/>
          </p:nvPr>
        </p:nvSpPr>
        <p:spPr/>
        <p:txBody>
          <a:bodyPr/>
          <a:lstStyle/>
          <a:p>
            <a:pPr>
              <a:defRPr/>
            </a:pPr>
            <a:fld id="{E414DE04-648F-460B-8FD4-F435EFACF0C7}" type="slidenum">
              <a:rPr lang="es-ES" smtClean="0"/>
              <a:pPr>
                <a:defRPr/>
              </a:pPr>
              <a:t>21</a:t>
            </a:fld>
            <a:endParaRPr lang="es-ES"/>
          </a:p>
        </p:txBody>
      </p:sp>
      <p:graphicFrame>
        <p:nvGraphicFramePr>
          <p:cNvPr id="10" name="Content Placeholder 9"/>
          <p:cNvGraphicFramePr>
            <a:graphicFrameLocks noGrp="1" noChangeAspect="1"/>
          </p:cNvGraphicFramePr>
          <p:nvPr>
            <p:ph idx="1"/>
          </p:nvPr>
        </p:nvGraphicFramePr>
        <p:xfrm>
          <a:off x="2286000" y="-990600"/>
          <a:ext cx="6696744" cy="9145016"/>
        </p:xfrm>
        <a:graphic>
          <a:graphicData uri="http://schemas.openxmlformats.org/presentationml/2006/ole">
            <mc:AlternateContent xmlns:mc="http://schemas.openxmlformats.org/markup-compatibility/2006">
              <mc:Choice xmlns:v="urn:schemas-microsoft-com:vml" Requires="v">
                <p:oleObj spid="_x0000_s6193" name="Acrobat Document" r:id="rId3" imgW="5668166" imgH="8019048" progId="AcroExch.Document.7">
                  <p:embed/>
                </p:oleObj>
              </mc:Choice>
              <mc:Fallback>
                <p:oleObj name="Acrobat Document" r:id="rId3" imgW="5668166" imgH="8019048" progId="AcroExch.Document.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990600"/>
                        <a:ext cx="6696744" cy="91450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228600" y="381000"/>
            <a:ext cx="2590800" cy="1815882"/>
          </a:xfrm>
          <a:prstGeom prst="rect">
            <a:avLst/>
          </a:prstGeom>
          <a:solidFill>
            <a:schemeClr val="accent1"/>
          </a:solidFill>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2800" dirty="0" smtClean="0">
                <a:solidFill>
                  <a:schemeClr val="tx1"/>
                </a:solidFill>
              </a:rPr>
              <a:t>Hydrocarbons concessions, Andes and Amazon</a:t>
            </a:r>
            <a:endParaRPr lang="en-US" sz="2800" dirty="0">
              <a:solidFill>
                <a:schemeClr val="tx1"/>
              </a:solidFill>
            </a:endParaRPr>
          </a:p>
        </p:txBody>
      </p:sp>
    </p:spTree>
    <p:extLst>
      <p:ext uri="{BB962C8B-B14F-4D97-AF65-F5344CB8AC3E}">
        <p14:creationId xmlns:p14="http://schemas.microsoft.com/office/powerpoint/2010/main" val="22539401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r>
              <a:rPr lang="en-US" dirty="0" smtClean="0">
                <a:solidFill>
                  <a:schemeClr val="accent2"/>
                </a:solidFill>
              </a:rPr>
              <a:t>Localized exclusions and inclusions</a:t>
            </a:r>
            <a:endParaRPr lang="en-US" dirty="0"/>
          </a:p>
        </p:txBody>
      </p:sp>
      <p:pic>
        <p:nvPicPr>
          <p:cNvPr id="4" name="Picture 5" descr="DSCF0035"/>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4343400" y="2590800"/>
            <a:ext cx="4612217" cy="34591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4" descr="DSCF093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152400" y="1219199"/>
            <a:ext cx="4572000" cy="33575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Rectangle 6"/>
          <p:cNvSpPr/>
          <p:nvPr/>
        </p:nvSpPr>
        <p:spPr>
          <a:xfrm>
            <a:off x="152400" y="4576762"/>
            <a:ext cx="4191000" cy="2308324"/>
          </a:xfrm>
          <a:prstGeom prst="rect">
            <a:avLst/>
          </a:prstGeom>
        </p:spPr>
        <p:txBody>
          <a:bodyPr wrap="square">
            <a:spAutoFit/>
          </a:bodyPr>
          <a:lstStyle/>
          <a:p>
            <a:r>
              <a:rPr lang="en-US" sz="3200" dirty="0" smtClean="0">
                <a:solidFill>
                  <a:schemeClr val="tx2"/>
                </a:solidFill>
              </a:rPr>
              <a:t>Risk/uncertainty</a:t>
            </a:r>
            <a:endParaRPr lang="en-US" sz="3200" dirty="0" smtClean="0">
              <a:solidFill>
                <a:schemeClr val="tx2"/>
              </a:solidFill>
            </a:endParaRPr>
          </a:p>
          <a:p>
            <a:pPr marL="457200" indent="-457200">
              <a:buFont typeface="Arial" pitchFamily="34" charset="0"/>
              <a:buChar char="•"/>
            </a:pPr>
            <a:r>
              <a:rPr lang="en-US" sz="2800" dirty="0" smtClean="0"/>
              <a:t>concessions as </a:t>
            </a:r>
            <a:r>
              <a:rPr lang="en-US" sz="2800" dirty="0" smtClean="0"/>
              <a:t>(</a:t>
            </a:r>
            <a:r>
              <a:rPr lang="en-US" sz="2800" dirty="0" err="1" smtClean="0"/>
              <a:t>unconsulted</a:t>
            </a:r>
            <a:r>
              <a:rPr lang="en-US" sz="2800" dirty="0" smtClean="0"/>
              <a:t>) cartographies </a:t>
            </a:r>
            <a:r>
              <a:rPr lang="en-US" sz="2800" dirty="0" smtClean="0"/>
              <a:t>of uncertainty</a:t>
            </a:r>
          </a:p>
        </p:txBody>
      </p:sp>
    </p:spTree>
    <p:extLst>
      <p:ext uri="{BB962C8B-B14F-4D97-AF65-F5344CB8AC3E}">
        <p14:creationId xmlns:p14="http://schemas.microsoft.com/office/powerpoint/2010/main" val="29536308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0"/>
            <a:ext cx="8839200" cy="697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95319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88842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07851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203" y="0"/>
            <a:ext cx="8921594" cy="6858000"/>
          </a:xfrm>
          <a:prstGeom prst="rect">
            <a:avLst/>
          </a:prstGeom>
        </p:spPr>
      </p:pic>
      <p:pic>
        <p:nvPicPr>
          <p:cNvPr id="3" name="Picture 2" descr="C:\Users\abebbington\Documents\Tonys laptop files\My Pictures\Procasur Peru\DSCF165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75626" y="1524000"/>
            <a:ext cx="3571336" cy="2743200"/>
          </a:xfrm>
          <a:prstGeom prst="rect">
            <a:avLst/>
          </a:prstGeom>
          <a:noFill/>
          <a:extLst>
            <a:ext uri="{909E8E84-426E-40DD-AFC4-6F175D3DCCD1}">
              <a14:hiddenFill xmlns:a14="http://schemas.microsoft.com/office/drawing/2010/main">
                <a:solidFill>
                  <a:srgbClr val="FFFFFF"/>
                </a:solidFill>
              </a14:hiddenFill>
            </a:ext>
          </a:extLst>
        </p:spPr>
      </p:pic>
      <p:pic>
        <p:nvPicPr>
          <p:cNvPr id="4" name="4 Marcador de contenido" descr="13.jpg"/>
          <p:cNvPicPr>
            <a:picLocks noGrp="1" noChangeAspect="1"/>
          </p:cNvPicPr>
          <p:nvPr>
            <p:ph idx="1"/>
          </p:nvPr>
        </p:nvPicPr>
        <p:blipFill>
          <a:blip r:embed="rId5" cstate="print"/>
          <a:stretch>
            <a:fillRect/>
          </a:stretch>
        </p:blipFill>
        <p:spPr>
          <a:xfrm>
            <a:off x="5175626" y="4303486"/>
            <a:ext cx="3600238" cy="2554514"/>
          </a:xfrm>
        </p:spPr>
      </p:pic>
    </p:spTree>
    <p:extLst>
      <p:ext uri="{BB962C8B-B14F-4D97-AF65-F5344CB8AC3E}">
        <p14:creationId xmlns:p14="http://schemas.microsoft.com/office/powerpoint/2010/main" val="20865147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52400" y="1475838"/>
            <a:ext cx="8763000" cy="5305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611560" y="152400"/>
            <a:ext cx="8064896" cy="1323439"/>
          </a:xfrm>
          <a:prstGeom prst="rect">
            <a:avLst/>
          </a:prstGeom>
        </p:spPr>
        <p:txBody>
          <a:bodyPr wrap="square">
            <a:spAutoFit/>
          </a:bodyPr>
          <a:lstStyle/>
          <a:p>
            <a:pPr algn="ctr"/>
            <a:r>
              <a:rPr lang="es-CO" sz="4000" dirty="0" err="1" smtClean="0"/>
              <a:t>Mining</a:t>
            </a:r>
            <a:r>
              <a:rPr lang="es-CO" sz="4000" dirty="0" smtClean="0"/>
              <a:t> </a:t>
            </a:r>
            <a:r>
              <a:rPr lang="es-CO" sz="4000" dirty="0" err="1" smtClean="0"/>
              <a:t>titles</a:t>
            </a:r>
            <a:r>
              <a:rPr lang="es-CO" sz="4000" dirty="0" smtClean="0"/>
              <a:t> in </a:t>
            </a:r>
            <a:r>
              <a:rPr lang="es-CO" sz="4000" dirty="0" err="1" smtClean="0"/>
              <a:t>the</a:t>
            </a:r>
            <a:r>
              <a:rPr lang="es-CO" sz="4000" dirty="0" smtClean="0"/>
              <a:t> </a:t>
            </a:r>
            <a:r>
              <a:rPr lang="es-CO" sz="4000" dirty="0" err="1" smtClean="0"/>
              <a:t>Colombian</a:t>
            </a:r>
            <a:r>
              <a:rPr lang="es-CO" sz="4000" dirty="0" smtClean="0"/>
              <a:t> paramo</a:t>
            </a:r>
          </a:p>
        </p:txBody>
      </p:sp>
    </p:spTree>
    <p:extLst>
      <p:ext uri="{BB962C8B-B14F-4D97-AF65-F5344CB8AC3E}">
        <p14:creationId xmlns:p14="http://schemas.microsoft.com/office/powerpoint/2010/main" val="19672943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381000"/>
            <a:ext cx="2967479" cy="646331"/>
          </a:xfrm>
          <a:prstGeom prst="rect">
            <a:avLst/>
          </a:prstGeom>
        </p:spPr>
        <p:txBody>
          <a:bodyPr wrap="none">
            <a:spAutoFit/>
          </a:bodyPr>
          <a:lstStyle/>
          <a:p>
            <a:r>
              <a:rPr lang="en-US" sz="3600" dirty="0" smtClean="0">
                <a:solidFill>
                  <a:schemeClr val="tx2"/>
                </a:solidFill>
              </a:rPr>
              <a:t>Dispossessions</a:t>
            </a:r>
            <a:endParaRPr lang="en-US" sz="3600" dirty="0">
              <a:solidFill>
                <a:schemeClr val="tx2"/>
              </a:solidFill>
            </a:endParaRPr>
          </a:p>
        </p:txBody>
      </p:sp>
      <p:pic>
        <p:nvPicPr>
          <p:cNvPr id="6" name="Picture 4" descr="29m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810000" y="381000"/>
            <a:ext cx="5199062" cy="4038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98" name="Picture 2" descr="C:\Users\abebbington\Documents\Tonys laptop files\My Pictures\Procasur Peru\DSCF167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48768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1646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C:\Users\abebbington\Documents\Tonys laptop files\My Pictures\Procasur Peru\DSCF17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9600" y="2895600"/>
            <a:ext cx="4724400" cy="3962400"/>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C:\Users\abebbington\Documents\Tonys laptop files\My Pictures\Procasur Peru\DSCF164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6200" y="21771"/>
            <a:ext cx="4267200" cy="30480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abebbington\Documents\Tonys laptop files\My Pictures\Procasur Peru\DSCF169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29" y="914400"/>
            <a:ext cx="4147457"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26703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1143000"/>
            <a:ext cx="82296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152400"/>
            <a:ext cx="8229600" cy="914400"/>
          </a:xfrm>
        </p:spPr>
        <p:txBody>
          <a:bodyPr>
            <a:normAutofit fontScale="90000"/>
          </a:bodyPr>
          <a:lstStyle/>
          <a:p>
            <a:r>
              <a:rPr lang="en-US" dirty="0" smtClean="0"/>
              <a:t>Environmental liabilities </a:t>
            </a:r>
            <a:br>
              <a:rPr lang="en-US" dirty="0" smtClean="0"/>
            </a:br>
            <a:r>
              <a:rPr lang="en-US" dirty="0" smtClean="0"/>
              <a:t>(intergenerational exclusions)</a:t>
            </a:r>
            <a:endParaRPr lang="en-US" dirty="0"/>
          </a:p>
        </p:txBody>
      </p:sp>
    </p:spTree>
    <p:extLst>
      <p:ext uri="{BB962C8B-B14F-4D97-AF65-F5344CB8AC3E}">
        <p14:creationId xmlns:p14="http://schemas.microsoft.com/office/powerpoint/2010/main" val="37582032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203" y="0"/>
            <a:ext cx="8921593" cy="6858000"/>
          </a:xfrm>
          <a:prstGeom prst="rect">
            <a:avLst/>
          </a:prstGeom>
        </p:spPr>
      </p:pic>
    </p:spTree>
    <p:extLst>
      <p:ext uri="{BB962C8B-B14F-4D97-AF65-F5344CB8AC3E}">
        <p14:creationId xmlns:p14="http://schemas.microsoft.com/office/powerpoint/2010/main" val="33047141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DSCF1185"/>
          <p:cNvPicPr>
            <a:picLocks noGrp="1" noChangeAspect="1" noChangeArrowheads="1"/>
          </p:cNvPicPr>
          <p:nvPr>
            <p:ph/>
          </p:nvPr>
        </p:nvPicPr>
        <p:blipFill>
          <a:blip r:embed="rId2" cstate="print"/>
          <a:srcRect/>
          <a:stretch>
            <a:fillRect/>
          </a:stretch>
        </p:blipFill>
        <p:spPr>
          <a:xfrm>
            <a:off x="96751" y="2862035"/>
            <a:ext cx="5237248" cy="3930650"/>
          </a:xfrm>
          <a:noFill/>
        </p:spPr>
      </p:pic>
      <p:pic>
        <p:nvPicPr>
          <p:cNvPr id="4" name="Picture 7" descr="DSCF1174"/>
          <p:cNvPicPr>
            <a:picLocks noChangeAspect="1" noChangeArrowheads="1"/>
          </p:cNvPicPr>
          <p:nvPr/>
        </p:nvPicPr>
        <p:blipFill>
          <a:blip r:embed="rId3" cstate="print"/>
          <a:srcRect/>
          <a:stretch>
            <a:fillRect/>
          </a:stretch>
        </p:blipFill>
        <p:spPr>
          <a:xfrm>
            <a:off x="1970314" y="25400"/>
            <a:ext cx="4284662" cy="3357563"/>
          </a:xfrm>
          <a:prstGeom prst="rect">
            <a:avLst/>
          </a:prstGeom>
          <a:noFill/>
        </p:spPr>
      </p:pic>
      <p:pic>
        <p:nvPicPr>
          <p:cNvPr id="5" name="Picture 5" descr="DSCF1219"/>
          <p:cNvPicPr>
            <a:picLocks noChangeAspect="1" noChangeArrowheads="1"/>
          </p:cNvPicPr>
          <p:nvPr/>
        </p:nvPicPr>
        <p:blipFill>
          <a:blip r:embed="rId4" cstate="print"/>
          <a:srcRect/>
          <a:stretch>
            <a:fillRect/>
          </a:stretch>
        </p:blipFill>
        <p:spPr>
          <a:xfrm>
            <a:off x="5333999" y="3155950"/>
            <a:ext cx="3828143" cy="3702050"/>
          </a:xfrm>
          <a:prstGeom prst="rect">
            <a:avLst/>
          </a:prstGeom>
          <a:noFill/>
        </p:spPr>
      </p:pic>
    </p:spTree>
    <p:extLst>
      <p:ext uri="{BB962C8B-B14F-4D97-AF65-F5344CB8AC3E}">
        <p14:creationId xmlns:p14="http://schemas.microsoft.com/office/powerpoint/2010/main" val="8773811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6583362"/>
          </a:xfrm>
        </p:spPr>
        <p:txBody>
          <a:bodyPr>
            <a:noAutofit/>
          </a:bodyPr>
          <a:lstStyle/>
          <a:p>
            <a:pPr marL="0" indent="0">
              <a:buNone/>
            </a:pPr>
            <a:r>
              <a:rPr lang="en-US" sz="2400" dirty="0" smtClean="0"/>
              <a:t>Los </a:t>
            </a:r>
            <a:r>
              <a:rPr lang="en-US" sz="2400" dirty="0" err="1" smtClean="0"/>
              <a:t>Negritos</a:t>
            </a:r>
            <a:r>
              <a:rPr lang="en-US" sz="2400" dirty="0" smtClean="0"/>
              <a:t>, Cajamarca, Peru (</a:t>
            </a:r>
            <a:r>
              <a:rPr lang="en-US" sz="2400" dirty="0" err="1" smtClean="0"/>
              <a:t>Kamphuis</a:t>
            </a:r>
            <a:r>
              <a:rPr lang="en-US" sz="2400" dirty="0" smtClean="0"/>
              <a:t>, 2010) </a:t>
            </a:r>
          </a:p>
          <a:p>
            <a:pPr marL="0" indent="0">
              <a:buNone/>
            </a:pPr>
            <a:endParaRPr lang="en-US" sz="1100" dirty="0"/>
          </a:p>
          <a:p>
            <a:r>
              <a:rPr lang="en-US" sz="2400" dirty="0" smtClean="0"/>
              <a:t>1993</a:t>
            </a:r>
            <a:r>
              <a:rPr lang="en-US" sz="2400" dirty="0"/>
              <a:t>, 609.44 </a:t>
            </a:r>
            <a:r>
              <a:rPr lang="en-US" sz="2400" dirty="0" smtClean="0"/>
              <a:t>ha. </a:t>
            </a:r>
            <a:r>
              <a:rPr lang="en-US" sz="2400" dirty="0"/>
              <a:t>of </a:t>
            </a:r>
            <a:r>
              <a:rPr lang="en-US" sz="2400" dirty="0" err="1"/>
              <a:t>Negritos</a:t>
            </a:r>
            <a:r>
              <a:rPr lang="en-US" sz="2400" dirty="0"/>
              <a:t> land </a:t>
            </a:r>
            <a:r>
              <a:rPr lang="en-US" sz="2400" dirty="0" smtClean="0"/>
              <a:t>expropriated for </a:t>
            </a:r>
            <a:r>
              <a:rPr lang="en-US" sz="2400" dirty="0" err="1" smtClean="0"/>
              <a:t>Yanacocha</a:t>
            </a:r>
            <a:endParaRPr lang="en-US" sz="2400" dirty="0"/>
          </a:p>
          <a:p>
            <a:endParaRPr lang="en-US" sz="1100" dirty="0" smtClean="0"/>
          </a:p>
          <a:p>
            <a:pPr lvl="1">
              <a:buFont typeface="Wingdings" pitchFamily="2" charset="2"/>
              <a:buChar char="Ø"/>
            </a:pPr>
            <a:r>
              <a:rPr lang="en-US" sz="2400" dirty="0" smtClean="0"/>
              <a:t>$ 30,000</a:t>
            </a:r>
          </a:p>
          <a:p>
            <a:pPr lvl="1">
              <a:buFont typeface="Wingdings" pitchFamily="2" charset="2"/>
              <a:buChar char="Ø"/>
            </a:pPr>
            <a:endParaRPr lang="en-US" sz="1100" dirty="0" smtClean="0"/>
          </a:p>
          <a:p>
            <a:r>
              <a:rPr lang="en-US" sz="2400" dirty="0" smtClean="0"/>
              <a:t>1995, </a:t>
            </a:r>
            <a:r>
              <a:rPr lang="en-US" sz="2400" dirty="0"/>
              <a:t>800.10 </a:t>
            </a:r>
            <a:r>
              <a:rPr lang="en-US" sz="2400" dirty="0" smtClean="0"/>
              <a:t>ha of </a:t>
            </a:r>
            <a:r>
              <a:rPr lang="en-US" sz="2400" dirty="0" err="1"/>
              <a:t>Negritos</a:t>
            </a:r>
            <a:r>
              <a:rPr lang="en-US" sz="2400" dirty="0"/>
              <a:t> land </a:t>
            </a:r>
            <a:r>
              <a:rPr lang="en-US" sz="2400" dirty="0" smtClean="0"/>
              <a:t>subject to easement </a:t>
            </a:r>
            <a:r>
              <a:rPr lang="en-US" sz="2400" dirty="0"/>
              <a:t>requested </a:t>
            </a:r>
            <a:r>
              <a:rPr lang="en-US" sz="2400" dirty="0" smtClean="0"/>
              <a:t>by </a:t>
            </a:r>
            <a:r>
              <a:rPr lang="en-US" sz="2400" dirty="0" err="1" smtClean="0"/>
              <a:t>Yanacocha</a:t>
            </a:r>
            <a:endParaRPr lang="en-US" sz="2400" dirty="0"/>
          </a:p>
          <a:p>
            <a:endParaRPr lang="en-US" sz="1100" dirty="0" smtClean="0"/>
          </a:p>
          <a:p>
            <a:pPr lvl="1">
              <a:buFont typeface="Wingdings" pitchFamily="2" charset="2"/>
              <a:buChar char="Ø"/>
            </a:pPr>
            <a:r>
              <a:rPr lang="en-US" sz="2400" dirty="0" smtClean="0"/>
              <a:t>$ 18,000</a:t>
            </a:r>
          </a:p>
          <a:p>
            <a:pPr marL="457200" lvl="1" indent="0">
              <a:buNone/>
            </a:pPr>
            <a:endParaRPr lang="en-US" sz="1100" dirty="0"/>
          </a:p>
          <a:p>
            <a:r>
              <a:rPr lang="en-US" sz="2400" dirty="0" smtClean="0"/>
              <a:t>1993, </a:t>
            </a:r>
            <a:r>
              <a:rPr lang="en-US" sz="2400" dirty="0" err="1"/>
              <a:t>Yanacocha</a:t>
            </a:r>
            <a:r>
              <a:rPr lang="en-US" sz="2400" dirty="0"/>
              <a:t> </a:t>
            </a:r>
            <a:r>
              <a:rPr lang="en-US" sz="2400" dirty="0" smtClean="0"/>
              <a:t>mortgages expropriated land</a:t>
            </a:r>
            <a:endParaRPr lang="en-US" sz="2400" dirty="0"/>
          </a:p>
          <a:p>
            <a:endParaRPr lang="en-US" sz="1100" dirty="0" smtClean="0"/>
          </a:p>
          <a:p>
            <a:pPr lvl="1"/>
            <a:r>
              <a:rPr lang="en-US" sz="2400" dirty="0" smtClean="0"/>
              <a:t>$ 50,000,000</a:t>
            </a:r>
          </a:p>
          <a:p>
            <a:pPr lvl="1"/>
            <a:endParaRPr lang="en-US" sz="1100" dirty="0"/>
          </a:p>
          <a:p>
            <a:r>
              <a:rPr lang="en-US" sz="2400" dirty="0" smtClean="0"/>
              <a:t>1994</a:t>
            </a:r>
            <a:r>
              <a:rPr lang="en-US" sz="2400" dirty="0"/>
              <a:t>, </a:t>
            </a:r>
            <a:r>
              <a:rPr lang="en-US" sz="2400" dirty="0" err="1"/>
              <a:t>Yanacocha</a:t>
            </a:r>
            <a:r>
              <a:rPr lang="en-US" sz="2400" dirty="0"/>
              <a:t> </a:t>
            </a:r>
            <a:r>
              <a:rPr lang="en-US" sz="2400" dirty="0" smtClean="0"/>
              <a:t>obtains a </a:t>
            </a:r>
            <a:r>
              <a:rPr lang="en-US" sz="2400" dirty="0"/>
              <a:t>second mortgage over </a:t>
            </a:r>
            <a:r>
              <a:rPr lang="en-US" sz="2400" dirty="0" smtClean="0"/>
              <a:t>same land</a:t>
            </a:r>
          </a:p>
          <a:p>
            <a:endParaRPr lang="en-US" sz="1100" dirty="0"/>
          </a:p>
          <a:p>
            <a:pPr lvl="1"/>
            <a:r>
              <a:rPr lang="en-US" sz="2400" dirty="0" smtClean="0"/>
              <a:t>$ 35,000,000</a:t>
            </a:r>
            <a:endParaRPr lang="en-US" sz="2400" dirty="0"/>
          </a:p>
        </p:txBody>
      </p:sp>
    </p:spTree>
    <p:extLst>
      <p:ext uri="{BB962C8B-B14F-4D97-AF65-F5344CB8AC3E}">
        <p14:creationId xmlns:p14="http://schemas.microsoft.com/office/powerpoint/2010/main" val="17910820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a:xfrm>
            <a:off x="457200" y="152401"/>
            <a:ext cx="8229600" cy="6705600"/>
          </a:xfrm>
        </p:spPr>
        <p:txBody>
          <a:bodyPr>
            <a:normAutofit lnSpcReduction="10000"/>
          </a:bodyPr>
          <a:lstStyle/>
          <a:p>
            <a:pPr>
              <a:lnSpc>
                <a:spcPct val="80000"/>
              </a:lnSpc>
              <a:buFontTx/>
              <a:buNone/>
            </a:pPr>
            <a:r>
              <a:rPr lang="en-GB" sz="2800" dirty="0">
                <a:solidFill>
                  <a:schemeClr val="accent2"/>
                </a:solidFill>
              </a:rPr>
              <a:t>Strategies for securing </a:t>
            </a:r>
            <a:r>
              <a:rPr lang="en-GB" sz="2800" dirty="0" smtClean="0">
                <a:solidFill>
                  <a:schemeClr val="accent2"/>
                </a:solidFill>
              </a:rPr>
              <a:t>dispossession</a:t>
            </a:r>
            <a:endParaRPr lang="en-GB" sz="2800" dirty="0">
              <a:solidFill>
                <a:schemeClr val="accent2"/>
              </a:solidFill>
            </a:endParaRPr>
          </a:p>
          <a:p>
            <a:pPr>
              <a:lnSpc>
                <a:spcPct val="80000"/>
              </a:lnSpc>
            </a:pPr>
            <a:endParaRPr lang="en-GB" sz="1200" dirty="0"/>
          </a:p>
          <a:p>
            <a:pPr>
              <a:lnSpc>
                <a:spcPct val="80000"/>
              </a:lnSpc>
            </a:pPr>
            <a:r>
              <a:rPr lang="en-GB" sz="2800" dirty="0"/>
              <a:t>Discursive</a:t>
            </a:r>
          </a:p>
          <a:p>
            <a:pPr lvl="1">
              <a:lnSpc>
                <a:spcPct val="120000"/>
              </a:lnSpc>
            </a:pPr>
            <a:r>
              <a:rPr lang="en-GB" sz="2400" dirty="0"/>
              <a:t>“Peru, </a:t>
            </a:r>
            <a:r>
              <a:rPr lang="en-GB" sz="2400" dirty="0" err="1"/>
              <a:t>país</a:t>
            </a:r>
            <a:r>
              <a:rPr lang="en-GB" sz="2400" dirty="0"/>
              <a:t> </a:t>
            </a:r>
            <a:r>
              <a:rPr lang="en-GB" sz="2400" dirty="0" err="1"/>
              <a:t>minero</a:t>
            </a:r>
            <a:r>
              <a:rPr lang="en-GB" sz="2400" dirty="0" smtClean="0"/>
              <a:t>” “Bolivia</a:t>
            </a:r>
            <a:r>
              <a:rPr lang="en-GB" sz="2400" dirty="0"/>
              <a:t>, </a:t>
            </a:r>
            <a:r>
              <a:rPr lang="en-GB" sz="2400" dirty="0" err="1"/>
              <a:t>país</a:t>
            </a:r>
            <a:r>
              <a:rPr lang="en-GB" sz="2400" dirty="0"/>
              <a:t> </a:t>
            </a:r>
            <a:r>
              <a:rPr lang="en-GB" sz="2400" dirty="0" err="1"/>
              <a:t>minero</a:t>
            </a:r>
            <a:r>
              <a:rPr lang="en-GB" sz="2400" dirty="0" smtClean="0"/>
              <a:t>” “Ecuador</a:t>
            </a:r>
            <a:r>
              <a:rPr lang="en-GB" sz="2400" dirty="0"/>
              <a:t>, </a:t>
            </a:r>
            <a:r>
              <a:rPr lang="en-GB" sz="2400" dirty="0" err="1"/>
              <a:t>país</a:t>
            </a:r>
            <a:r>
              <a:rPr lang="en-GB" sz="2400" dirty="0"/>
              <a:t> </a:t>
            </a:r>
            <a:r>
              <a:rPr lang="en-GB" sz="2400" dirty="0" err="1" smtClean="0"/>
              <a:t>soberano</a:t>
            </a:r>
            <a:r>
              <a:rPr lang="en-GB" sz="2400" dirty="0" smtClean="0"/>
              <a:t>”</a:t>
            </a:r>
            <a:endParaRPr lang="en-GB" sz="2400" dirty="0"/>
          </a:p>
          <a:p>
            <a:pPr lvl="1">
              <a:lnSpc>
                <a:spcPct val="120000"/>
              </a:lnSpc>
            </a:pPr>
            <a:r>
              <a:rPr lang="en-GB" sz="2400" dirty="0"/>
              <a:t>Agriculture, inefficient user of water; mines, producers of water</a:t>
            </a:r>
          </a:p>
          <a:p>
            <a:pPr lvl="1">
              <a:lnSpc>
                <a:spcPct val="120000"/>
              </a:lnSpc>
            </a:pPr>
            <a:r>
              <a:rPr lang="en-GB" sz="2400" dirty="0"/>
              <a:t>“</a:t>
            </a:r>
            <a:r>
              <a:rPr lang="en-GB" sz="2400" dirty="0" smtClean="0"/>
              <a:t>Development,” “modern mining, “primitive communities”</a:t>
            </a:r>
            <a:endParaRPr lang="en-GB" sz="2400" dirty="0"/>
          </a:p>
          <a:p>
            <a:pPr lvl="1">
              <a:lnSpc>
                <a:spcPct val="80000"/>
              </a:lnSpc>
            </a:pPr>
            <a:endParaRPr lang="en-GB" sz="2400" dirty="0"/>
          </a:p>
          <a:p>
            <a:pPr>
              <a:lnSpc>
                <a:spcPct val="80000"/>
              </a:lnSpc>
            </a:pPr>
            <a:r>
              <a:rPr lang="en-GB" sz="2800" dirty="0"/>
              <a:t>Legislative</a:t>
            </a:r>
          </a:p>
          <a:p>
            <a:pPr lvl="1">
              <a:lnSpc>
                <a:spcPct val="90000"/>
              </a:lnSpc>
            </a:pPr>
            <a:endParaRPr lang="en-GB" sz="2400" dirty="0"/>
          </a:p>
          <a:p>
            <a:pPr>
              <a:lnSpc>
                <a:spcPct val="90000"/>
              </a:lnSpc>
            </a:pPr>
            <a:r>
              <a:rPr lang="en-GB" sz="2800" dirty="0"/>
              <a:t>Social responsibility </a:t>
            </a:r>
            <a:r>
              <a:rPr lang="en-GB" sz="2800" dirty="0" smtClean="0"/>
              <a:t>programmes and compensation</a:t>
            </a:r>
            <a:endParaRPr lang="en-GB" sz="2800" dirty="0"/>
          </a:p>
          <a:p>
            <a:pPr lvl="1">
              <a:lnSpc>
                <a:spcPct val="80000"/>
              </a:lnSpc>
            </a:pPr>
            <a:endParaRPr lang="en-GB" sz="2400" dirty="0"/>
          </a:p>
          <a:p>
            <a:pPr>
              <a:lnSpc>
                <a:spcPct val="90000"/>
              </a:lnSpc>
            </a:pPr>
            <a:r>
              <a:rPr lang="en-GB" sz="2800" dirty="0" smtClean="0"/>
              <a:t>Markets</a:t>
            </a:r>
            <a:endParaRPr lang="en-GB" sz="2800" dirty="0"/>
          </a:p>
          <a:p>
            <a:pPr lvl="1">
              <a:lnSpc>
                <a:spcPct val="90000"/>
              </a:lnSpc>
            </a:pPr>
            <a:endParaRPr lang="en-GB" sz="2400" dirty="0"/>
          </a:p>
          <a:p>
            <a:pPr>
              <a:lnSpc>
                <a:spcPct val="90000"/>
              </a:lnSpc>
            </a:pPr>
            <a:r>
              <a:rPr lang="en-GB" sz="2800" dirty="0" smtClean="0"/>
              <a:t>Intimidation and </a:t>
            </a:r>
            <a:r>
              <a:rPr lang="en-GB" sz="2800" dirty="0" smtClean="0"/>
              <a:t>violence</a:t>
            </a:r>
            <a:endParaRPr lang="en-GB" sz="2800" dirty="0"/>
          </a:p>
        </p:txBody>
      </p:sp>
    </p:spTree>
    <p:extLst>
      <p:ext uri="{BB962C8B-B14F-4D97-AF65-F5344CB8AC3E}">
        <p14:creationId xmlns:p14="http://schemas.microsoft.com/office/powerpoint/2010/main" val="30280948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7200" y="228599"/>
            <a:ext cx="4724400" cy="6629401"/>
          </a:xfrm>
        </p:spPr>
        <p:txBody>
          <a:bodyPr>
            <a:normAutofit fontScale="70000" lnSpcReduction="20000"/>
          </a:bodyPr>
          <a:lstStyle/>
          <a:p>
            <a:r>
              <a:rPr lang="en-US" sz="3400" dirty="0" smtClean="0"/>
              <a:t>National investors</a:t>
            </a:r>
          </a:p>
          <a:p>
            <a:endParaRPr lang="en-US" sz="1600" dirty="0" smtClean="0"/>
          </a:p>
          <a:p>
            <a:r>
              <a:rPr lang="en-US" sz="3400" dirty="0" smtClean="0"/>
              <a:t>Employment and regional/local enterprises</a:t>
            </a:r>
          </a:p>
          <a:p>
            <a:endParaRPr lang="en-US" sz="1600" dirty="0" smtClean="0"/>
          </a:p>
          <a:p>
            <a:r>
              <a:rPr lang="en-US" sz="3400" dirty="0" smtClean="0"/>
              <a:t>Infrastructure and services</a:t>
            </a:r>
          </a:p>
          <a:p>
            <a:endParaRPr lang="en-US" sz="1600" dirty="0" smtClean="0"/>
          </a:p>
          <a:p>
            <a:r>
              <a:rPr lang="en-US" sz="3400" dirty="0" smtClean="0"/>
              <a:t>Community funds (&gt;$200million, </a:t>
            </a:r>
            <a:r>
              <a:rPr lang="en-US" sz="3400" dirty="0" err="1" smtClean="0"/>
              <a:t>Michiquillay</a:t>
            </a:r>
            <a:r>
              <a:rPr lang="en-US" sz="3400" dirty="0" smtClean="0"/>
              <a:t>)</a:t>
            </a:r>
          </a:p>
          <a:p>
            <a:endParaRPr lang="en-US" sz="1600" dirty="0" smtClean="0"/>
          </a:p>
          <a:p>
            <a:r>
              <a:rPr lang="en-US" sz="3400" dirty="0" smtClean="0"/>
              <a:t>Fiscal </a:t>
            </a:r>
            <a:r>
              <a:rPr lang="en-US" sz="3400" dirty="0"/>
              <a:t>and royalty </a:t>
            </a:r>
            <a:r>
              <a:rPr lang="en-US" sz="3400" dirty="0" smtClean="0"/>
              <a:t>transfers: large and unequal</a:t>
            </a:r>
            <a:endParaRPr lang="en-US" sz="3400" dirty="0"/>
          </a:p>
          <a:p>
            <a:pPr lvl="2">
              <a:lnSpc>
                <a:spcPct val="80000"/>
              </a:lnSpc>
            </a:pPr>
            <a:endParaRPr lang="en-GB" sz="1600" dirty="0"/>
          </a:p>
          <a:p>
            <a:pPr lvl="1">
              <a:lnSpc>
                <a:spcPct val="120000"/>
              </a:lnSpc>
            </a:pPr>
            <a:r>
              <a:rPr lang="en-GB" sz="3300" dirty="0" smtClean="0"/>
              <a:t>Bolivia </a:t>
            </a:r>
            <a:r>
              <a:rPr lang="en-GB" sz="3300" dirty="0"/>
              <a:t>2008: Tarija produced 70% of Bolivia’s natural gas and received 35% of the entire decentralized budget in </a:t>
            </a:r>
            <a:r>
              <a:rPr lang="en-GB" sz="3300" dirty="0" smtClean="0"/>
              <a:t>Bolivia</a:t>
            </a:r>
            <a:endParaRPr lang="en-GB" sz="1300" dirty="0" smtClean="0"/>
          </a:p>
          <a:p>
            <a:pPr lvl="1">
              <a:lnSpc>
                <a:spcPct val="120000"/>
              </a:lnSpc>
            </a:pPr>
            <a:r>
              <a:rPr lang="en-GB" sz="3300" dirty="0" smtClean="0"/>
              <a:t>Peru 2012: 0.003% of all municipalities receive 12.6% of all fiscal transfers generated by mining</a:t>
            </a:r>
            <a:endParaRPr lang="en-GB" sz="3300" dirty="0"/>
          </a:p>
          <a:p>
            <a:endParaRPr lang="en-US" dirty="0"/>
          </a:p>
        </p:txBody>
      </p:sp>
      <p:sp>
        <p:nvSpPr>
          <p:cNvPr id="4" name="Title 3"/>
          <p:cNvSpPr>
            <a:spLocks noGrp="1"/>
          </p:cNvSpPr>
          <p:nvPr>
            <p:ph type="title"/>
          </p:nvPr>
        </p:nvSpPr>
        <p:spPr>
          <a:xfrm>
            <a:off x="2498" y="152400"/>
            <a:ext cx="4191000" cy="646331"/>
          </a:xfrm>
          <a:prstGeom prst="rect">
            <a:avLst/>
          </a:prstGeom>
        </p:spPr>
        <p:txBody>
          <a:bodyPr wrap="square">
            <a:spAutoFit/>
          </a:bodyPr>
          <a:lstStyle/>
          <a:p>
            <a:r>
              <a:rPr lang="en-US" sz="3600" dirty="0" smtClean="0">
                <a:solidFill>
                  <a:schemeClr val="tx2"/>
                </a:solidFill>
              </a:rPr>
              <a:t>Opportunity</a:t>
            </a:r>
            <a:endParaRPr lang="en-US" sz="3600" dirty="0">
              <a:solidFill>
                <a:schemeClr val="tx2"/>
              </a:solidFill>
            </a:endParaRPr>
          </a:p>
        </p:txBody>
      </p:sp>
      <p:pic>
        <p:nvPicPr>
          <p:cNvPr id="5" name="Picture 9" descr="DSCF0928"/>
          <p:cNvPicPr>
            <a:picLocks noChangeAspect="1" noChangeArrowheads="1"/>
          </p:cNvPicPr>
          <p:nvPr/>
        </p:nvPicPr>
        <p:blipFill>
          <a:blip r:embed="rId2" cstate="print"/>
          <a:srcRect/>
          <a:stretch>
            <a:fillRect/>
          </a:stretch>
        </p:blipFill>
        <p:spPr>
          <a:xfrm>
            <a:off x="0" y="3886200"/>
            <a:ext cx="3886200" cy="3284537"/>
          </a:xfrm>
          <a:prstGeom prst="rect">
            <a:avLst/>
          </a:prstGeom>
          <a:noFill/>
        </p:spPr>
      </p:pic>
      <p:pic>
        <p:nvPicPr>
          <p:cNvPr id="6" name="Picture 9" descr="DSCF093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0" y="914400"/>
            <a:ext cx="3886200" cy="28527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504879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03514"/>
          </a:xfrm>
        </p:spPr>
        <p:txBody>
          <a:bodyPr>
            <a:normAutofit fontScale="90000"/>
          </a:bodyPr>
          <a:lstStyle/>
          <a:p>
            <a:r>
              <a:rPr lang="en-US" dirty="0" smtClean="0">
                <a:solidFill>
                  <a:schemeClr val="accent2"/>
                </a:solidFill>
              </a:rPr>
              <a:t>Mobilizations, </a:t>
            </a:r>
            <a:r>
              <a:rPr lang="en-US" dirty="0">
                <a:solidFill>
                  <a:schemeClr val="accent2"/>
                </a:solidFill>
              </a:rPr>
              <a:t>exclusions and (more?) </a:t>
            </a:r>
            <a:r>
              <a:rPr lang="en-US" dirty="0" smtClean="0">
                <a:solidFill>
                  <a:schemeClr val="accent2"/>
                </a:solidFill>
              </a:rPr>
              <a:t>inclusion</a:t>
            </a:r>
            <a:endParaRPr lang="en-US" dirty="0">
              <a:solidFill>
                <a:schemeClr val="accent2"/>
              </a:solidFill>
            </a:endParaRPr>
          </a:p>
        </p:txBody>
      </p:sp>
      <p:sp>
        <p:nvSpPr>
          <p:cNvPr id="3" name="Content Placeholder 2"/>
          <p:cNvSpPr>
            <a:spLocks noGrp="1"/>
          </p:cNvSpPr>
          <p:nvPr>
            <p:ph idx="1"/>
          </p:nvPr>
        </p:nvSpPr>
        <p:spPr>
          <a:xfrm>
            <a:off x="228600" y="1143000"/>
            <a:ext cx="4648200" cy="5715000"/>
          </a:xfrm>
        </p:spPr>
        <p:txBody>
          <a:bodyPr>
            <a:normAutofit fontScale="85000" lnSpcReduction="20000"/>
          </a:bodyPr>
          <a:lstStyle/>
          <a:p>
            <a:pPr marL="0" indent="0">
              <a:buNone/>
            </a:pPr>
            <a:r>
              <a:rPr lang="en-US" dirty="0" smtClean="0">
                <a:solidFill>
                  <a:schemeClr val="tx2"/>
                </a:solidFill>
              </a:rPr>
              <a:t>Counter-movements</a:t>
            </a:r>
          </a:p>
          <a:p>
            <a:pPr marL="0" indent="0">
              <a:buNone/>
            </a:pPr>
            <a:endParaRPr lang="en-US" sz="1200" dirty="0" smtClean="0"/>
          </a:p>
          <a:p>
            <a:r>
              <a:rPr lang="en-US" dirty="0" smtClean="0"/>
              <a:t>“Another development”</a:t>
            </a:r>
          </a:p>
          <a:p>
            <a:r>
              <a:rPr lang="en-US" dirty="0" smtClean="0"/>
              <a:t>Post-</a:t>
            </a:r>
            <a:r>
              <a:rPr lang="en-US" dirty="0" err="1" smtClean="0"/>
              <a:t>extractivism</a:t>
            </a:r>
            <a:endParaRPr lang="en-US" dirty="0" smtClean="0"/>
          </a:p>
          <a:p>
            <a:r>
              <a:rPr lang="en-US" dirty="0" smtClean="0"/>
              <a:t>Territory and autonomy</a:t>
            </a:r>
          </a:p>
          <a:p>
            <a:r>
              <a:rPr lang="en-US" dirty="0" smtClean="0"/>
              <a:t>Environment and rights</a:t>
            </a:r>
          </a:p>
          <a:p>
            <a:r>
              <a:rPr lang="en-US" dirty="0" smtClean="0"/>
              <a:t>Intersections with already existing movements</a:t>
            </a:r>
          </a:p>
          <a:p>
            <a:pPr lvl="1"/>
            <a:r>
              <a:rPr lang="en-US" dirty="0" smtClean="0"/>
              <a:t>Indigenous</a:t>
            </a:r>
          </a:p>
          <a:p>
            <a:pPr lvl="1"/>
            <a:r>
              <a:rPr lang="en-US" dirty="0" smtClean="0"/>
              <a:t>Afro-descendent</a:t>
            </a:r>
          </a:p>
          <a:p>
            <a:pPr lvl="1"/>
            <a:r>
              <a:rPr lang="en-US" dirty="0" smtClean="0"/>
              <a:t>Peasant</a:t>
            </a:r>
          </a:p>
          <a:p>
            <a:pPr lvl="1"/>
            <a:r>
              <a:rPr lang="en-US" dirty="0" smtClean="0"/>
              <a:t>Human rights</a:t>
            </a:r>
          </a:p>
          <a:p>
            <a:pPr lvl="1"/>
            <a:r>
              <a:rPr lang="en-US" dirty="0" smtClean="0"/>
              <a:t>Socialisms</a:t>
            </a:r>
          </a:p>
          <a:p>
            <a:pPr lvl="1"/>
            <a:r>
              <a:rPr lang="en-US" dirty="0" smtClean="0"/>
              <a:t>Guerrilla</a:t>
            </a:r>
          </a:p>
          <a:p>
            <a:pPr lvl="1"/>
            <a:r>
              <a:rPr lang="en-US" dirty="0" smtClean="0"/>
              <a:t>….</a:t>
            </a:r>
            <a:endParaRPr lang="en-US" dirty="0"/>
          </a:p>
        </p:txBody>
      </p:sp>
      <p:sp>
        <p:nvSpPr>
          <p:cNvPr id="4" name="TextBox 3"/>
          <p:cNvSpPr txBox="1"/>
          <p:nvPr/>
        </p:nvSpPr>
        <p:spPr>
          <a:xfrm>
            <a:off x="4800600" y="1335314"/>
            <a:ext cx="4191000" cy="526297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marL="171450" lvl="1"/>
            <a:r>
              <a:rPr lang="en-US" sz="2400" i="1" dirty="0" smtClean="0">
                <a:solidFill>
                  <a:schemeClr val="bg1"/>
                </a:solidFill>
              </a:rPr>
              <a:t>“our territories are being permanently affected by natural resource extraction activities and infrastructure construction …. No argument can justify government authorities or representatives of state or private companies simply ignoring all the rights that have been gained by indigenous peoples and that constitute the essence of the process of change underway in our country” (CCGT, 2010).</a:t>
            </a:r>
            <a:r>
              <a:rPr lang="en-US" sz="2400" dirty="0" smtClean="0">
                <a:solidFill>
                  <a:schemeClr val="bg1"/>
                </a:solidFill>
              </a:rPr>
              <a:t> </a:t>
            </a:r>
            <a:endParaRPr lang="en-GB" sz="2400" dirty="0" smtClean="0">
              <a:solidFill>
                <a:schemeClr val="bg1"/>
              </a:solidFill>
            </a:endParaRPr>
          </a:p>
        </p:txBody>
      </p:sp>
    </p:spTree>
    <p:extLst>
      <p:ext uri="{BB962C8B-B14F-4D97-AF65-F5344CB8AC3E}">
        <p14:creationId xmlns:p14="http://schemas.microsoft.com/office/powerpoint/2010/main" val="257402959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92500" lnSpcReduction="10000"/>
          </a:bodyPr>
          <a:lstStyle/>
          <a:p>
            <a:pPr marL="0" indent="0">
              <a:buNone/>
            </a:pPr>
            <a:r>
              <a:rPr lang="en-US" dirty="0" smtClean="0">
                <a:solidFill>
                  <a:schemeClr val="tx2"/>
                </a:solidFill>
              </a:rPr>
              <a:t>Rent-seeking movements</a:t>
            </a:r>
            <a:endParaRPr lang="en-US" dirty="0">
              <a:solidFill>
                <a:schemeClr val="tx2"/>
              </a:solidFill>
            </a:endParaRPr>
          </a:p>
          <a:p>
            <a:pPr marL="0" indent="0">
              <a:buNone/>
            </a:pPr>
            <a:endParaRPr lang="en-US" dirty="0" smtClean="0"/>
          </a:p>
          <a:p>
            <a:pPr marL="0" indent="0">
              <a:buNone/>
            </a:pPr>
            <a:r>
              <a:rPr lang="en-US" dirty="0" smtClean="0"/>
              <a:t>Opportunity and rent-seeking seeking struggles over:</a:t>
            </a:r>
          </a:p>
          <a:p>
            <a:pPr marL="0" indent="0">
              <a:buNone/>
            </a:pPr>
            <a:endParaRPr lang="en-US" sz="1400" dirty="0" smtClean="0"/>
          </a:p>
          <a:p>
            <a:endParaRPr lang="en-US" sz="1500" dirty="0" smtClean="0"/>
          </a:p>
          <a:p>
            <a:r>
              <a:rPr lang="en-US" dirty="0" smtClean="0"/>
              <a:t>Employment</a:t>
            </a:r>
          </a:p>
          <a:p>
            <a:r>
              <a:rPr lang="en-US" dirty="0" smtClean="0"/>
              <a:t>Service contracts</a:t>
            </a:r>
          </a:p>
          <a:p>
            <a:r>
              <a:rPr lang="en-US" dirty="0" smtClean="0"/>
              <a:t>Fiscal and royalty transfers</a:t>
            </a:r>
          </a:p>
          <a:p>
            <a:pPr lvl="1"/>
            <a:endParaRPr lang="en-GB" sz="1400" dirty="0" smtClean="0"/>
          </a:p>
          <a:p>
            <a:pPr lvl="1"/>
            <a:r>
              <a:rPr lang="en-GB" dirty="0" smtClean="0"/>
              <a:t>Tacna vs. Moquegua, Peru </a:t>
            </a:r>
            <a:r>
              <a:rPr lang="en-GB" dirty="0"/>
              <a:t>2009</a:t>
            </a:r>
          </a:p>
          <a:p>
            <a:pPr lvl="1"/>
            <a:r>
              <a:rPr lang="en-GB" dirty="0" smtClean="0"/>
              <a:t>Municipal </a:t>
            </a:r>
            <a:r>
              <a:rPr lang="en-GB" dirty="0"/>
              <a:t>mayors and employment based </a:t>
            </a:r>
            <a:r>
              <a:rPr lang="en-GB" dirty="0" err="1"/>
              <a:t>clientelism</a:t>
            </a:r>
            <a:endParaRPr lang="en-GB" dirty="0"/>
          </a:p>
          <a:p>
            <a:pPr lvl="1"/>
            <a:r>
              <a:rPr lang="en-GB" dirty="0"/>
              <a:t>Gran Chaco vs. </a:t>
            </a:r>
            <a:r>
              <a:rPr lang="en-GB" dirty="0" smtClean="0"/>
              <a:t>Tarija, Bolivia: </a:t>
            </a:r>
            <a:r>
              <a:rPr lang="en-GB" dirty="0"/>
              <a:t>revenue and autonomy</a:t>
            </a:r>
            <a:endParaRPr lang="en-US" dirty="0" smtClean="0"/>
          </a:p>
          <a:p>
            <a:endParaRPr lang="en-US" dirty="0" smtClean="0"/>
          </a:p>
          <a:p>
            <a:endParaRPr lang="en-US" dirty="0" smtClean="0"/>
          </a:p>
          <a:p>
            <a:pPr marL="0" indent="0">
              <a:buNone/>
            </a:pPr>
            <a:endParaRPr lang="en-US" dirty="0"/>
          </a:p>
        </p:txBody>
      </p:sp>
    </p:spTree>
    <p:extLst>
      <p:ext uri="{BB962C8B-B14F-4D97-AF65-F5344CB8AC3E}">
        <p14:creationId xmlns:p14="http://schemas.microsoft.com/office/powerpoint/2010/main" val="18804422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
            <a:ext cx="8229600" cy="6553200"/>
          </a:xfrm>
        </p:spPr>
        <p:txBody>
          <a:bodyPr>
            <a:normAutofit fontScale="92500"/>
          </a:bodyPr>
          <a:lstStyle/>
          <a:p>
            <a:pPr marL="0" indent="0">
              <a:buNone/>
            </a:pPr>
            <a:r>
              <a:rPr lang="en-US" dirty="0" smtClean="0">
                <a:solidFill>
                  <a:schemeClr val="tx2"/>
                </a:solidFill>
              </a:rPr>
              <a:t>Counter-movements within the State: environment and rights based</a:t>
            </a:r>
          </a:p>
          <a:p>
            <a:endParaRPr lang="en-US" dirty="0"/>
          </a:p>
          <a:p>
            <a:pPr marL="514350" indent="-514350">
              <a:buFont typeface="+mj-lt"/>
              <a:buAutoNum type="arabicPeriod"/>
            </a:pPr>
            <a:r>
              <a:rPr lang="en-US" dirty="0"/>
              <a:t>Ombudsman’s </a:t>
            </a:r>
            <a:r>
              <a:rPr lang="en-US" dirty="0" smtClean="0"/>
              <a:t>offices (Peru, Bolivia, El Salvador)</a:t>
            </a:r>
            <a:endParaRPr lang="en-US" dirty="0"/>
          </a:p>
          <a:p>
            <a:pPr marL="508000" indent="0">
              <a:buNone/>
            </a:pPr>
            <a:r>
              <a:rPr lang="en-US" dirty="0" smtClean="0"/>
              <a:t>E.g. </a:t>
            </a:r>
            <a:r>
              <a:rPr lang="en-US" dirty="0" err="1" smtClean="0"/>
              <a:t>Defensoría</a:t>
            </a:r>
            <a:r>
              <a:rPr lang="en-US" dirty="0" smtClean="0"/>
              <a:t> del Pueblo, Peru</a:t>
            </a:r>
          </a:p>
          <a:p>
            <a:pPr marL="857250" lvl="1" indent="-457200"/>
            <a:endParaRPr lang="en-US" dirty="0" smtClean="0"/>
          </a:p>
          <a:p>
            <a:pPr marL="514350" indent="-514350">
              <a:buAutoNum type="arabicPeriod" startAt="2"/>
            </a:pPr>
            <a:r>
              <a:rPr lang="en-US" dirty="0" smtClean="0"/>
              <a:t>Ministries of Environment (El Salvador, Peru ….)</a:t>
            </a:r>
          </a:p>
          <a:p>
            <a:pPr marL="514350" indent="-514350">
              <a:buAutoNum type="arabicPeriod" startAt="2"/>
            </a:pPr>
            <a:endParaRPr lang="en-US" dirty="0" smtClean="0"/>
          </a:p>
          <a:p>
            <a:pPr marL="514350" indent="-514350">
              <a:buAutoNum type="arabicPeriod" startAt="2"/>
            </a:pPr>
            <a:r>
              <a:rPr lang="en-US" dirty="0" smtClean="0"/>
              <a:t>Some sub-national governments</a:t>
            </a:r>
          </a:p>
          <a:p>
            <a:pPr marL="514350" indent="-514350">
              <a:buAutoNum type="arabicPeriod" startAt="2"/>
            </a:pPr>
            <a:endParaRPr lang="en-US" dirty="0" smtClean="0"/>
          </a:p>
          <a:p>
            <a:pPr marL="514350" indent="-514350">
              <a:buAutoNum type="arabicPeriod" startAt="2"/>
            </a:pPr>
            <a:r>
              <a:rPr lang="en-US" dirty="0" smtClean="0"/>
              <a:t>Constitutional courts</a:t>
            </a:r>
          </a:p>
        </p:txBody>
      </p:sp>
    </p:spTree>
    <p:extLst>
      <p:ext uri="{BB962C8B-B14F-4D97-AF65-F5344CB8AC3E}">
        <p14:creationId xmlns:p14="http://schemas.microsoft.com/office/powerpoint/2010/main" val="25967206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2"/>
          <p:cNvSpPr>
            <a:spLocks noGrp="1"/>
          </p:cNvSpPr>
          <p:nvPr>
            <p:ph type="title"/>
          </p:nvPr>
        </p:nvSpPr>
        <p:spPr>
          <a:xfrm>
            <a:off x="457200" y="0"/>
            <a:ext cx="8229600" cy="1066800"/>
          </a:xfrm>
        </p:spPr>
        <p:txBody>
          <a:bodyPr>
            <a:normAutofit/>
          </a:bodyPr>
          <a:lstStyle/>
          <a:p>
            <a:r>
              <a:rPr lang="en-GB" sz="4000" b="1" dirty="0" smtClean="0">
                <a:solidFill>
                  <a:schemeClr val="accent2"/>
                </a:solidFill>
              </a:rPr>
              <a:t>….. and creating space for inclusion?</a:t>
            </a:r>
            <a:endParaRPr lang="en-US" sz="4000" b="1" dirty="0" smtClean="0"/>
          </a:p>
        </p:txBody>
      </p:sp>
      <p:sp>
        <p:nvSpPr>
          <p:cNvPr id="30723" name="Content Placeholder 3"/>
          <p:cNvSpPr>
            <a:spLocks noGrp="1"/>
          </p:cNvSpPr>
          <p:nvPr>
            <p:ph idx="1"/>
          </p:nvPr>
        </p:nvSpPr>
        <p:spPr>
          <a:xfrm>
            <a:off x="457200" y="939800"/>
            <a:ext cx="8458200" cy="5943600"/>
          </a:xfrm>
        </p:spPr>
        <p:txBody>
          <a:bodyPr>
            <a:normAutofit fontScale="77500" lnSpcReduction="20000"/>
          </a:bodyPr>
          <a:lstStyle/>
          <a:p>
            <a:r>
              <a:rPr lang="es-CO" dirty="0" smtClean="0"/>
              <a:t>Project </a:t>
            </a:r>
            <a:r>
              <a:rPr lang="es-CO" dirty="0" err="1" smtClean="0"/>
              <a:t>level</a:t>
            </a:r>
            <a:r>
              <a:rPr lang="es-CO" dirty="0" smtClean="0"/>
              <a:t> re-</a:t>
            </a:r>
            <a:r>
              <a:rPr lang="es-CO" dirty="0" err="1" smtClean="0"/>
              <a:t>governing</a:t>
            </a:r>
            <a:r>
              <a:rPr lang="es-CO" dirty="0" smtClean="0"/>
              <a:t>:</a:t>
            </a:r>
          </a:p>
          <a:p>
            <a:pPr lvl="1"/>
            <a:endParaRPr lang="es-CO" sz="1400" dirty="0" smtClean="0"/>
          </a:p>
          <a:p>
            <a:pPr lvl="1"/>
            <a:r>
              <a:rPr lang="es-CO" dirty="0" err="1" smtClean="0"/>
              <a:t>Stalled</a:t>
            </a:r>
            <a:r>
              <a:rPr lang="es-CO" dirty="0" smtClean="0"/>
              <a:t> </a:t>
            </a:r>
            <a:r>
              <a:rPr lang="es-CO" dirty="0" err="1" smtClean="0"/>
              <a:t>projects</a:t>
            </a:r>
            <a:r>
              <a:rPr lang="es-CO" dirty="0" smtClean="0"/>
              <a:t> and </a:t>
            </a:r>
            <a:r>
              <a:rPr lang="es-CO" dirty="0" err="1" smtClean="0"/>
              <a:t>redesigned</a:t>
            </a:r>
            <a:r>
              <a:rPr lang="es-CO" dirty="0" smtClean="0"/>
              <a:t> </a:t>
            </a:r>
            <a:r>
              <a:rPr lang="es-CO" dirty="0" err="1" smtClean="0"/>
              <a:t>projects</a:t>
            </a:r>
            <a:r>
              <a:rPr lang="es-CO" dirty="0" smtClean="0"/>
              <a:t> (</a:t>
            </a:r>
            <a:r>
              <a:rPr lang="es-CO" dirty="0" err="1" smtClean="0"/>
              <a:t>with</a:t>
            </a:r>
            <a:r>
              <a:rPr lang="es-CO" dirty="0" smtClean="0"/>
              <a:t> </a:t>
            </a:r>
            <a:r>
              <a:rPr lang="es-CO" dirty="0" err="1" smtClean="0"/>
              <a:t>inclusion</a:t>
            </a:r>
            <a:r>
              <a:rPr lang="es-CO" dirty="0" smtClean="0"/>
              <a:t>)</a:t>
            </a:r>
          </a:p>
          <a:p>
            <a:pPr lvl="1"/>
            <a:endParaRPr lang="es-CO" dirty="0" smtClean="0"/>
          </a:p>
          <a:p>
            <a:r>
              <a:rPr lang="es-CO" dirty="0" err="1" smtClean="0"/>
              <a:t>Ecological</a:t>
            </a:r>
            <a:r>
              <a:rPr lang="es-CO" dirty="0" smtClean="0"/>
              <a:t> and </a:t>
            </a:r>
            <a:r>
              <a:rPr lang="es-CO" dirty="0" err="1" smtClean="0"/>
              <a:t>economic</a:t>
            </a:r>
            <a:r>
              <a:rPr lang="es-CO" dirty="0" smtClean="0"/>
              <a:t> </a:t>
            </a:r>
            <a:r>
              <a:rPr lang="es-CO" dirty="0" err="1" smtClean="0"/>
              <a:t>zoning</a:t>
            </a:r>
            <a:r>
              <a:rPr lang="es-CO" dirty="0" smtClean="0"/>
              <a:t> and </a:t>
            </a:r>
            <a:r>
              <a:rPr lang="es-CO" dirty="0" err="1" smtClean="0"/>
              <a:t>land</a:t>
            </a:r>
            <a:r>
              <a:rPr lang="es-CO" dirty="0" smtClean="0"/>
              <a:t>-use </a:t>
            </a:r>
            <a:r>
              <a:rPr lang="es-CO" dirty="0" err="1" smtClean="0"/>
              <a:t>planning</a:t>
            </a:r>
            <a:endParaRPr lang="es-CO" dirty="0" smtClean="0"/>
          </a:p>
          <a:p>
            <a:pPr lvl="1"/>
            <a:r>
              <a:rPr lang="es-CO" dirty="0" err="1" smtClean="0"/>
              <a:t>Subnational</a:t>
            </a:r>
            <a:r>
              <a:rPr lang="es-CO" dirty="0" smtClean="0"/>
              <a:t> </a:t>
            </a:r>
            <a:r>
              <a:rPr lang="es-CO" dirty="0" err="1" smtClean="0"/>
              <a:t>authorities</a:t>
            </a:r>
            <a:r>
              <a:rPr lang="es-CO" dirty="0" smtClean="0"/>
              <a:t> and </a:t>
            </a:r>
            <a:r>
              <a:rPr lang="es-CO" dirty="0" err="1" smtClean="0"/>
              <a:t>participation</a:t>
            </a:r>
            <a:endParaRPr lang="es-CO" dirty="0" smtClean="0"/>
          </a:p>
          <a:p>
            <a:pPr lvl="1"/>
            <a:r>
              <a:rPr lang="es-CO" dirty="0" err="1" smtClean="0"/>
              <a:t>Resistances</a:t>
            </a:r>
            <a:r>
              <a:rPr lang="es-CO" dirty="0" smtClean="0"/>
              <a:t> ……</a:t>
            </a:r>
          </a:p>
          <a:p>
            <a:pPr lvl="1"/>
            <a:endParaRPr lang="es-CO" dirty="0"/>
          </a:p>
          <a:p>
            <a:r>
              <a:rPr lang="es-CO" dirty="0" err="1" smtClean="0"/>
              <a:t>Evidence</a:t>
            </a:r>
            <a:r>
              <a:rPr lang="es-CO" dirty="0" smtClean="0"/>
              <a:t> of </a:t>
            </a:r>
            <a:r>
              <a:rPr lang="es-CO" dirty="0" err="1" smtClean="0"/>
              <a:t>significant</a:t>
            </a:r>
            <a:r>
              <a:rPr lang="es-CO" dirty="0" smtClean="0"/>
              <a:t> </a:t>
            </a:r>
            <a:r>
              <a:rPr lang="es-CO" dirty="0" err="1" smtClean="0"/>
              <a:t>changes</a:t>
            </a:r>
            <a:r>
              <a:rPr lang="es-CO" dirty="0" smtClean="0"/>
              <a:t> in </a:t>
            </a:r>
            <a:r>
              <a:rPr lang="es-CO" dirty="0" err="1" smtClean="0"/>
              <a:t>national</a:t>
            </a:r>
            <a:r>
              <a:rPr lang="es-CO" dirty="0" smtClean="0"/>
              <a:t> </a:t>
            </a:r>
            <a:r>
              <a:rPr lang="es-CO" dirty="0" err="1" smtClean="0"/>
              <a:t>governance</a:t>
            </a:r>
            <a:r>
              <a:rPr lang="es-CO" dirty="0" smtClean="0"/>
              <a:t> of </a:t>
            </a:r>
            <a:r>
              <a:rPr lang="es-CO" dirty="0" err="1" smtClean="0"/>
              <a:t>extraction</a:t>
            </a:r>
            <a:r>
              <a:rPr lang="es-CO" dirty="0"/>
              <a:t>?</a:t>
            </a:r>
            <a:endParaRPr lang="es-CO" sz="1100" dirty="0"/>
          </a:p>
          <a:p>
            <a:pPr lvl="1"/>
            <a:endParaRPr lang="es-CO" sz="1300" dirty="0" smtClean="0"/>
          </a:p>
          <a:p>
            <a:pPr lvl="1"/>
            <a:r>
              <a:rPr lang="es-CO" dirty="0" smtClean="0"/>
              <a:t>FPIC: </a:t>
            </a:r>
            <a:r>
              <a:rPr lang="es-CO" dirty="0" err="1" smtClean="0"/>
              <a:t>elements</a:t>
            </a:r>
            <a:r>
              <a:rPr lang="es-CO" dirty="0" smtClean="0"/>
              <a:t> in Bolivia</a:t>
            </a:r>
            <a:r>
              <a:rPr lang="es-CO" dirty="0"/>
              <a:t>, Ecuador, Perú </a:t>
            </a:r>
            <a:r>
              <a:rPr lang="es-CO" dirty="0" smtClean="0"/>
              <a:t>(</a:t>
            </a:r>
            <a:r>
              <a:rPr lang="es-CO" dirty="0" err="1" smtClean="0"/>
              <a:t>but</a:t>
            </a:r>
            <a:r>
              <a:rPr lang="es-CO" dirty="0" smtClean="0"/>
              <a:t> </a:t>
            </a:r>
            <a:r>
              <a:rPr lang="es-CO" dirty="0" err="1" smtClean="0"/>
              <a:t>with</a:t>
            </a:r>
            <a:r>
              <a:rPr lang="es-CO" dirty="0" smtClean="0"/>
              <a:t> </a:t>
            </a:r>
            <a:r>
              <a:rPr lang="es-CO" dirty="0" err="1" smtClean="0"/>
              <a:t>much</a:t>
            </a:r>
            <a:r>
              <a:rPr lang="es-CO" dirty="0" smtClean="0"/>
              <a:t> </a:t>
            </a:r>
            <a:r>
              <a:rPr lang="es-CO" dirty="0" err="1" smtClean="0"/>
              <a:t>opposition</a:t>
            </a:r>
            <a:r>
              <a:rPr lang="es-CO" dirty="0" smtClean="0"/>
              <a:t>)</a:t>
            </a:r>
          </a:p>
          <a:p>
            <a:pPr lvl="1"/>
            <a:r>
              <a:rPr lang="es-CO" dirty="0" err="1" smtClean="0"/>
              <a:t>Environmental</a:t>
            </a:r>
            <a:r>
              <a:rPr lang="es-CO" dirty="0" smtClean="0"/>
              <a:t> </a:t>
            </a:r>
            <a:r>
              <a:rPr lang="es-CO" dirty="0" err="1" smtClean="0"/>
              <a:t>regulation</a:t>
            </a:r>
            <a:r>
              <a:rPr lang="es-CO" dirty="0"/>
              <a:t> </a:t>
            </a:r>
            <a:r>
              <a:rPr lang="es-CO" dirty="0" smtClean="0"/>
              <a:t>in </a:t>
            </a:r>
            <a:r>
              <a:rPr lang="es-CO" dirty="0" err="1" smtClean="0"/>
              <a:t>Peru</a:t>
            </a:r>
            <a:r>
              <a:rPr lang="es-CO" dirty="0" smtClean="0"/>
              <a:t>?</a:t>
            </a:r>
          </a:p>
          <a:p>
            <a:pPr lvl="1"/>
            <a:r>
              <a:rPr lang="es-CO" dirty="0" err="1" smtClean="0"/>
              <a:t>Proposed</a:t>
            </a:r>
            <a:r>
              <a:rPr lang="es-CO" dirty="0" smtClean="0"/>
              <a:t> </a:t>
            </a:r>
            <a:r>
              <a:rPr lang="es-CO" dirty="0" err="1" smtClean="0"/>
              <a:t>legislation</a:t>
            </a:r>
            <a:r>
              <a:rPr lang="es-CO" dirty="0" smtClean="0"/>
              <a:t> in El Salvador</a:t>
            </a:r>
          </a:p>
          <a:p>
            <a:pPr marL="514350" indent="-457200">
              <a:lnSpc>
                <a:spcPct val="80000"/>
              </a:lnSpc>
            </a:pPr>
            <a:endParaRPr lang="es-CO" dirty="0"/>
          </a:p>
          <a:p>
            <a:pPr marL="514350" indent="-457200">
              <a:lnSpc>
                <a:spcPct val="80000"/>
              </a:lnSpc>
            </a:pPr>
            <a:r>
              <a:rPr lang="en-GB" dirty="0" smtClean="0"/>
              <a:t>Regulatory </a:t>
            </a:r>
            <a:r>
              <a:rPr lang="en-GB" dirty="0"/>
              <a:t>changes?</a:t>
            </a:r>
          </a:p>
          <a:p>
            <a:pPr lvl="1">
              <a:lnSpc>
                <a:spcPct val="80000"/>
              </a:lnSpc>
            </a:pPr>
            <a:endParaRPr lang="en-GB" sz="1100" dirty="0">
              <a:solidFill>
                <a:schemeClr val="accent2"/>
              </a:solidFill>
            </a:endParaRPr>
          </a:p>
          <a:p>
            <a:pPr lvl="1"/>
            <a:r>
              <a:rPr lang="es-CO" dirty="0" err="1" smtClean="0"/>
              <a:t>Tilly</a:t>
            </a:r>
            <a:r>
              <a:rPr lang="es-CO" dirty="0" smtClean="0"/>
              <a:t> and </a:t>
            </a:r>
            <a:r>
              <a:rPr lang="es-CO" dirty="0" err="1" smtClean="0"/>
              <a:t>Polanyi</a:t>
            </a:r>
            <a:r>
              <a:rPr lang="es-CO" dirty="0" smtClean="0"/>
              <a:t> in América Latina?</a:t>
            </a:r>
          </a:p>
          <a:p>
            <a:pPr lvl="1"/>
            <a:endParaRPr lang="es-CO" dirty="0"/>
          </a:p>
          <a:p>
            <a:endParaRPr lang="en-GB" sz="2600" dirty="0"/>
          </a:p>
          <a:p>
            <a:endParaRPr lang="en-GB" sz="2600" dirty="0"/>
          </a:p>
        </p:txBody>
      </p:sp>
    </p:spTree>
    <p:extLst>
      <p:ext uri="{BB962C8B-B14F-4D97-AF65-F5344CB8AC3E}">
        <p14:creationId xmlns:p14="http://schemas.microsoft.com/office/powerpoint/2010/main" val="39604554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143"/>
            <a:ext cx="8229600" cy="1143000"/>
          </a:xfrm>
        </p:spPr>
        <p:txBody>
          <a:bodyPr>
            <a:normAutofit fontScale="90000"/>
          </a:bodyPr>
          <a:lstStyle/>
          <a:p>
            <a:r>
              <a:rPr lang="en-US" dirty="0" smtClean="0">
                <a:solidFill>
                  <a:schemeClr val="accent2"/>
                </a:solidFill>
              </a:rPr>
              <a:t>Returning to the reframed question…..</a:t>
            </a:r>
            <a:endParaRPr lang="en-US" dirty="0">
              <a:solidFill>
                <a:schemeClr val="accent2"/>
              </a:solidFill>
            </a:endParaRPr>
          </a:p>
        </p:txBody>
      </p:sp>
      <p:sp>
        <p:nvSpPr>
          <p:cNvPr id="3" name="Content Placeholder 2"/>
          <p:cNvSpPr>
            <a:spLocks noGrp="1"/>
          </p:cNvSpPr>
          <p:nvPr>
            <p:ph idx="1"/>
          </p:nvPr>
        </p:nvSpPr>
        <p:spPr>
          <a:xfrm>
            <a:off x="457200" y="1143000"/>
            <a:ext cx="8229600" cy="5715000"/>
          </a:xfrm>
        </p:spPr>
        <p:txBody>
          <a:bodyPr>
            <a:normAutofit fontScale="77500" lnSpcReduction="20000"/>
          </a:bodyPr>
          <a:lstStyle/>
          <a:p>
            <a:r>
              <a:rPr lang="en-US" dirty="0" smtClean="0"/>
              <a:t>How </a:t>
            </a:r>
            <a:r>
              <a:rPr lang="en-US" dirty="0" smtClean="0"/>
              <a:t>inclusive and in what ways?</a:t>
            </a:r>
            <a:endParaRPr lang="en-US" dirty="0" smtClean="0"/>
          </a:p>
          <a:p>
            <a:pPr lvl="1"/>
            <a:endParaRPr lang="en-US" dirty="0" smtClean="0"/>
          </a:p>
          <a:p>
            <a:r>
              <a:rPr lang="en-US" dirty="0" smtClean="0"/>
              <a:t>Do exclusions accompany the inclusions - 1?</a:t>
            </a:r>
          </a:p>
          <a:p>
            <a:pPr lvl="1"/>
            <a:r>
              <a:rPr lang="en-US" dirty="0" smtClean="0"/>
              <a:t>Social investment, social protection, “rights” advanced on the national scale (how else to presidential explain popularity?)</a:t>
            </a:r>
          </a:p>
          <a:p>
            <a:pPr lvl="1"/>
            <a:r>
              <a:rPr lang="en-US" dirty="0" smtClean="0"/>
              <a:t>Weakened territorial claims, exposure, rights weakened (how else to explain growing localized conflict?)</a:t>
            </a:r>
          </a:p>
          <a:p>
            <a:pPr lvl="1"/>
            <a:endParaRPr lang="en-US" dirty="0"/>
          </a:p>
          <a:p>
            <a:r>
              <a:rPr lang="en-US" dirty="0" smtClean="0"/>
              <a:t>Do exclusions accompany the inclusions - 2?</a:t>
            </a:r>
          </a:p>
          <a:p>
            <a:pPr lvl="1"/>
            <a:r>
              <a:rPr lang="en-US" dirty="0" smtClean="0"/>
              <a:t>Interesting governance shifts, centralizing tendencies</a:t>
            </a:r>
          </a:p>
          <a:p>
            <a:pPr lvl="1"/>
            <a:r>
              <a:rPr lang="en-US" dirty="0" smtClean="0"/>
              <a:t>Exclusions of regional government</a:t>
            </a:r>
          </a:p>
          <a:p>
            <a:endParaRPr lang="en-US" dirty="0" smtClean="0"/>
          </a:p>
          <a:p>
            <a:r>
              <a:rPr lang="en-US" dirty="0" smtClean="0"/>
              <a:t>Do these exclusions de-legitimize the inclusions?</a:t>
            </a:r>
          </a:p>
          <a:p>
            <a:pPr lvl="1"/>
            <a:r>
              <a:rPr lang="en-US" dirty="0" smtClean="0"/>
              <a:t>What implications for democracy?</a:t>
            </a:r>
          </a:p>
          <a:p>
            <a:pPr lvl="1"/>
            <a:r>
              <a:rPr lang="en-US" dirty="0" smtClean="0"/>
              <a:t>Which rights count? Which rights get traded off? who decides?</a:t>
            </a:r>
          </a:p>
          <a:p>
            <a:pPr lvl="1"/>
            <a:r>
              <a:rPr lang="en-US" dirty="0" smtClean="0"/>
              <a:t>What place for decentralization within democracy?</a:t>
            </a:r>
          </a:p>
        </p:txBody>
      </p:sp>
    </p:spTree>
    <p:extLst>
      <p:ext uri="{BB962C8B-B14F-4D97-AF65-F5344CB8AC3E}">
        <p14:creationId xmlns:p14="http://schemas.microsoft.com/office/powerpoint/2010/main" val="3162393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553200"/>
          </a:xfrm>
        </p:spPr>
        <p:txBody>
          <a:bodyPr>
            <a:normAutofit fontScale="92500" lnSpcReduction="10000"/>
          </a:bodyPr>
          <a:lstStyle/>
          <a:p>
            <a:r>
              <a:rPr lang="en-US" dirty="0" smtClean="0"/>
              <a:t>Is inclusion only a matter of assets and flows?</a:t>
            </a:r>
          </a:p>
          <a:p>
            <a:pPr lvl="1"/>
            <a:r>
              <a:rPr lang="en-US" dirty="0" smtClean="0"/>
              <a:t>Efforts to include “other” visions and goals: territory; no-go areas; post-extraction; </a:t>
            </a:r>
            <a:r>
              <a:rPr lang="en-US" dirty="0" err="1" smtClean="0"/>
              <a:t>Yasuní</a:t>
            </a:r>
            <a:r>
              <a:rPr lang="en-US" dirty="0" smtClean="0"/>
              <a:t>; ZEE-OT</a:t>
            </a:r>
          </a:p>
          <a:p>
            <a:pPr lvl="1"/>
            <a:endParaRPr lang="en-US" dirty="0"/>
          </a:p>
          <a:p>
            <a:r>
              <a:rPr lang="en-US" dirty="0" smtClean="0"/>
              <a:t>Are the inclusions </a:t>
            </a:r>
            <a:r>
              <a:rPr lang="en-US" i="1" dirty="0" smtClean="0"/>
              <a:t>events</a:t>
            </a:r>
            <a:r>
              <a:rPr lang="en-US" dirty="0" smtClean="0"/>
              <a:t>, or </a:t>
            </a:r>
            <a:r>
              <a:rPr lang="en-US" i="1" dirty="0" smtClean="0"/>
              <a:t>on-going processes?</a:t>
            </a:r>
          </a:p>
          <a:p>
            <a:pPr lvl="1"/>
            <a:r>
              <a:rPr lang="en-US" dirty="0" err="1" smtClean="0"/>
              <a:t>Consulta</a:t>
            </a:r>
            <a:r>
              <a:rPr lang="en-US" dirty="0" smtClean="0"/>
              <a:t> </a:t>
            </a:r>
            <a:r>
              <a:rPr lang="en-US" dirty="0" err="1" smtClean="0"/>
              <a:t>previa</a:t>
            </a:r>
            <a:r>
              <a:rPr lang="en-US" dirty="0" smtClean="0"/>
              <a:t>….</a:t>
            </a:r>
          </a:p>
          <a:p>
            <a:pPr lvl="2"/>
            <a:r>
              <a:rPr lang="en-US" dirty="0" smtClean="0"/>
              <a:t>Agreements always unravel</a:t>
            </a:r>
          </a:p>
          <a:p>
            <a:pPr lvl="2"/>
            <a:r>
              <a:rPr lang="en-US" dirty="0" smtClean="0"/>
              <a:t>CPLI as event</a:t>
            </a:r>
          </a:p>
          <a:p>
            <a:pPr lvl="2"/>
            <a:r>
              <a:rPr lang="en-US" dirty="0" smtClean="0"/>
              <a:t>CPLI as process</a:t>
            </a:r>
          </a:p>
          <a:p>
            <a:pPr lvl="2"/>
            <a:r>
              <a:rPr lang="en-US" dirty="0" smtClean="0"/>
              <a:t>CPLI as platform for participatory adaptive planning? </a:t>
            </a:r>
          </a:p>
          <a:p>
            <a:pPr lvl="1"/>
            <a:endParaRPr lang="en-US" sz="1500" dirty="0"/>
          </a:p>
          <a:p>
            <a:pPr lvl="1"/>
            <a:r>
              <a:rPr lang="en-US" dirty="0" err="1" smtClean="0"/>
              <a:t>Yasuní</a:t>
            </a:r>
            <a:r>
              <a:rPr lang="en-US" dirty="0" smtClean="0"/>
              <a:t> </a:t>
            </a:r>
          </a:p>
          <a:p>
            <a:pPr lvl="2"/>
            <a:r>
              <a:rPr lang="en-US" dirty="0" err="1" smtClean="0"/>
              <a:t>Yasuní</a:t>
            </a:r>
            <a:r>
              <a:rPr lang="en-US" dirty="0" smtClean="0"/>
              <a:t> as event</a:t>
            </a:r>
          </a:p>
          <a:p>
            <a:pPr lvl="2"/>
            <a:r>
              <a:rPr lang="en-US" dirty="0" smtClean="0"/>
              <a:t>Expansion of frontier of extraction as </a:t>
            </a:r>
            <a:r>
              <a:rPr lang="en-US" dirty="0" smtClean="0"/>
              <a:t>process</a:t>
            </a:r>
          </a:p>
          <a:p>
            <a:pPr lvl="2"/>
            <a:endParaRPr lang="en-US" dirty="0" smtClean="0"/>
          </a:p>
          <a:p>
            <a:r>
              <a:rPr lang="en-US" dirty="0" smtClean="0"/>
              <a:t>How do institutions for inclusion emerge?</a:t>
            </a:r>
            <a:endParaRPr lang="en-US" dirty="0" smtClean="0"/>
          </a:p>
          <a:p>
            <a:endParaRPr lang="en-US" dirty="0"/>
          </a:p>
        </p:txBody>
      </p:sp>
    </p:spTree>
    <p:extLst>
      <p:ext uri="{BB962C8B-B14F-4D97-AF65-F5344CB8AC3E}">
        <p14:creationId xmlns:p14="http://schemas.microsoft.com/office/powerpoint/2010/main" val="15917504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1649</TotalTime>
  <Words>1885</Words>
  <Application>Microsoft Office PowerPoint</Application>
  <PresentationFormat>On-screen Show (4:3)</PresentationFormat>
  <Paragraphs>271</Paragraphs>
  <Slides>41</Slides>
  <Notes>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3" baseType="lpstr">
      <vt:lpstr>Office Theme</vt:lpstr>
      <vt:lpstr>Acrobat Document</vt:lpstr>
      <vt:lpstr>Can mining be inclusive? Social conflict, institutional change and the governance of extraction</vt:lpstr>
      <vt:lpstr>Reflections on inclusion</vt:lpstr>
      <vt:lpstr>Reframe the question…..</vt:lpstr>
      <vt:lpstr>Outline</vt:lpstr>
      <vt:lpstr>PowerPoint Presentation</vt:lpstr>
      <vt:lpstr>PowerPoint Presentation</vt:lpstr>
      <vt:lpstr>Colombia: Mining Claims</vt:lpstr>
      <vt:lpstr>PowerPoint Presentation</vt:lpstr>
      <vt:lpstr>PowerPoint Presentation</vt:lpstr>
      <vt:lpstr>PowerPoint Presentation</vt:lpstr>
      <vt:lpstr>PowerPoint Presentation</vt:lpstr>
      <vt:lpstr>PowerPoint Presentation</vt:lpstr>
      <vt:lpstr>PowerPoint Presentation</vt:lpstr>
      <vt:lpstr>New geographies of extractive industry in Latin America</vt:lpstr>
      <vt:lpstr>PowerPoint Presentation</vt:lpstr>
      <vt:lpstr>PowerPoint Presentation</vt:lpstr>
      <vt:lpstr>PowerPoint Presentation</vt:lpstr>
      <vt:lpstr>PowerPoint Presentation</vt:lpstr>
      <vt:lpstr>PowerPoint Presentation</vt:lpstr>
      <vt:lpstr>Geographies of mining (left) and hydrocarbon (right) concessions in Ecuador</vt:lpstr>
      <vt:lpstr>Based on: Finer et al. (2008) and YPFB (s.f.)</vt:lpstr>
      <vt:lpstr>Localized exclusions and inclusions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Environmental liabilities  (intergenerational exclusions)</vt:lpstr>
      <vt:lpstr>PowerPoint Presentation</vt:lpstr>
      <vt:lpstr>PowerPoint Presentation</vt:lpstr>
      <vt:lpstr>PowerPoint Presentation</vt:lpstr>
      <vt:lpstr>PowerPoint Presentation</vt:lpstr>
      <vt:lpstr>Opportunity</vt:lpstr>
      <vt:lpstr>Mobilizations, exclusions and (more?) inclusion</vt:lpstr>
      <vt:lpstr>PowerPoint Presentation</vt:lpstr>
      <vt:lpstr>PowerPoint Presentation</vt:lpstr>
      <vt:lpstr>….. and creating space for inclusion?</vt:lpstr>
      <vt:lpstr>Returning to the reframed question…..</vt:lpstr>
      <vt:lpstr>PowerPoint Presentation</vt:lpstr>
    </vt:vector>
  </TitlesOfParts>
  <Company>Clark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Subterranean Struggles:  Inter-disciplinary approaches to Political Ecologies of Extraction in Latin America</dc:title>
  <dc:creator>Anthony Bebbington</dc:creator>
  <cp:lastModifiedBy>Anthony Bebbington</cp:lastModifiedBy>
  <cp:revision>140</cp:revision>
  <cp:lastPrinted>2011-10-20T23:02:39Z</cp:lastPrinted>
  <dcterms:created xsi:type="dcterms:W3CDTF">2011-10-19T14:28:00Z</dcterms:created>
  <dcterms:modified xsi:type="dcterms:W3CDTF">2013-03-07T16:35:47Z</dcterms:modified>
</cp:coreProperties>
</file>