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2" r:id="rId17"/>
    <p:sldId id="282" r:id="rId18"/>
    <p:sldId id="271" r:id="rId19"/>
    <p:sldId id="281" r:id="rId20"/>
    <p:sldId id="273" r:id="rId21"/>
    <p:sldId id="274" r:id="rId22"/>
    <p:sldId id="275" r:id="rId23"/>
    <p:sldId id="276" r:id="rId24"/>
    <p:sldId id="283" r:id="rId25"/>
    <p:sldId id="277" r:id="rId26"/>
    <p:sldId id="279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2E3EB-577B-4C8D-8F33-722AB929F3AC}" type="datetimeFigureOut">
              <a:rPr lang="ko-KR" altLang="en-US" smtClean="0"/>
              <a:pPr/>
              <a:t>2015-03-20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5289B-83BD-4E76-8EB8-5109E4ACBB0B}" type="slidenum">
              <a:rPr lang="ko-KR" altLang="en-US" smtClean="0"/>
              <a:pPr/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876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5289B-83BD-4E76-8EB8-5109E4ACBB0B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179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ko-KR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3DF13-3900-4376-852D-7C9838763E22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0692-B6C0-41F8-8351-6CE9A4C8FFF9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4B17A-7C69-4D9E-8347-2E882A91FB0B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788E-51F8-4F26-9676-44770824D7A3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5BFC-CF52-4BAD-A69D-532EE9C9F86B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F841-E9A8-4869-B3C5-F00F3D0B3995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42688-B0A3-4FEC-AEDA-7074321D49FA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6B82-2846-422D-876C-3C1F6DDE1377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3487-FFC5-479C-BFF9-CDAF73AC0FED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ko-KR" smtClean="0"/>
              <a:t>Click to edit Master text styles</a:t>
            </a:r>
          </a:p>
          <a:p>
            <a:pPr lvl="1" eaLnBrk="1" latinLnBrk="0" hangingPunct="1"/>
            <a:r>
              <a:rPr lang="en-US" altLang="ko-KR" smtClean="0"/>
              <a:t>Second level</a:t>
            </a:r>
          </a:p>
          <a:p>
            <a:pPr lvl="2" eaLnBrk="1" latinLnBrk="0" hangingPunct="1"/>
            <a:r>
              <a:rPr lang="en-US" altLang="ko-KR" smtClean="0"/>
              <a:t>Third level</a:t>
            </a:r>
          </a:p>
          <a:p>
            <a:pPr lvl="3" eaLnBrk="1" latinLnBrk="0" hangingPunct="1"/>
            <a:r>
              <a:rPr lang="en-US" altLang="ko-KR" smtClean="0"/>
              <a:t>Fourth level</a:t>
            </a:r>
          </a:p>
          <a:p>
            <a:pPr lvl="4" eaLnBrk="1" latinLnBrk="0" hangingPunct="1"/>
            <a:r>
              <a:rPr lang="en-US" altLang="ko-K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EDFC-7E88-4D5D-B0DA-1134A5FCA58C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E039D-314C-4303-A1CC-B3EA07499C6E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ko-KR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altLang="ko-KR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ko-KR" smtClean="0"/>
              <a:t>Click to edit Master text styles</a:t>
            </a:r>
          </a:p>
          <a:p>
            <a:pPr lvl="1" eaLnBrk="1" latinLnBrk="0" hangingPunct="1"/>
            <a:r>
              <a:rPr kumimoji="0" lang="en-US" altLang="ko-KR" smtClean="0"/>
              <a:t>Second level</a:t>
            </a:r>
          </a:p>
          <a:p>
            <a:pPr lvl="2" eaLnBrk="1" latinLnBrk="0" hangingPunct="1"/>
            <a:r>
              <a:rPr kumimoji="0" lang="en-US" altLang="ko-KR" smtClean="0"/>
              <a:t>Third level</a:t>
            </a:r>
          </a:p>
          <a:p>
            <a:pPr lvl="3" eaLnBrk="1" latinLnBrk="0" hangingPunct="1"/>
            <a:r>
              <a:rPr kumimoji="0" lang="en-US" altLang="ko-KR" smtClean="0"/>
              <a:t>Fourth level</a:t>
            </a:r>
          </a:p>
          <a:p>
            <a:pPr lvl="4" eaLnBrk="1" latinLnBrk="0" hangingPunct="1"/>
            <a:r>
              <a:rPr kumimoji="0" lang="en-US" altLang="ko-K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1496EB-9D76-4CE0-A39B-992F526C16DB}" type="datetime1">
              <a:rPr lang="en-US" altLang="ko-KR" smtClean="0"/>
              <a:pPr/>
              <a:t>3/20/2015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fr-CA" altLang="ko-K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 de libre-échange Canada-Corée: Coûts et bénéfices</a:t>
            </a:r>
            <a:endParaRPr lang="ko-KR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629464"/>
          </a:xfrm>
        </p:spPr>
        <p:txBody>
          <a:bodyPr>
            <a:normAutofit/>
          </a:bodyPr>
          <a:lstStyle/>
          <a:p>
            <a:pPr algn="l"/>
            <a:endParaRPr lang="fr-CA" altLang="ko-KR" dirty="0" smtClean="0"/>
          </a:p>
          <a:p>
            <a:pPr algn="l"/>
            <a:endParaRPr lang="fr-CA" altLang="ko-KR" dirty="0"/>
          </a:p>
          <a:p>
            <a:pPr algn="l"/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Joseph H. Chung, 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</a:t>
            </a:r>
          </a:p>
          <a:p>
            <a:pPr algn="l"/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le 19 mars 2015</a:t>
            </a:r>
          </a:p>
          <a:p>
            <a:pPr algn="l"/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Professeur des sciences économiques et co-directeur de l’Observatoire de l’Asie de l’Est, CEIM-UQAM</a:t>
            </a:r>
          </a:p>
          <a:p>
            <a:endParaRPr lang="fr-CA" altLang="ko-KR" dirty="0"/>
          </a:p>
          <a:p>
            <a:endParaRPr lang="fr-CA" altLang="ko-KR" dirty="0" smtClean="0"/>
          </a:p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908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77136"/>
          </a:xfrm>
        </p:spPr>
        <p:txBody>
          <a:bodyPr/>
          <a:lstStyle/>
          <a:p>
            <a:r>
              <a:rPr lang="ko-KR" altLang="en-US" dirty="0" smtClean="0">
                <a:latin typeface="맑은 고딕"/>
                <a:ea typeface="맑은 고딕"/>
              </a:rPr>
              <a:t>□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Choix de la Corée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(1)La Corée: une moyenne puissance économique</a:t>
            </a:r>
            <a:endParaRPr lang="fr-CA" altLang="ko-KR" dirty="0">
              <a:latin typeface="Times New Roman" panose="02020603050405020304" pitchFamily="18" charset="0"/>
              <a:ea typeface="맑은 고딕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-PIB (PPP) 2014: 1,7 trillions $ : 13</a:t>
            </a:r>
            <a:r>
              <a:rPr lang="fr-CA" altLang="ko-KR" baseline="30000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au monde</a:t>
            </a:r>
          </a:p>
          <a:p>
            <a:r>
              <a:rPr lang="fr-CA" altLang="ko-KR" dirty="0">
                <a:latin typeface="맑은 고딕"/>
                <a:ea typeface="맑은 고딕"/>
                <a:cs typeface="Times New Roman" panose="02020603050405020304" pitchFamily="18" charset="0"/>
              </a:rPr>
              <a:t>-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PIB per capita(PPP): 35 485 $: 25</a:t>
            </a:r>
            <a:r>
              <a:rPr lang="fr-CA" altLang="ko-KR" baseline="30000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au monde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-La population: 50 millions habitants: 26</a:t>
            </a:r>
            <a:r>
              <a:rPr lang="fr-CA" altLang="ko-KR" baseline="30000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au monde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(2) La complémentarité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-Canada: matières premières, produits agricoles et technologies avancées (biotechnologie, aérospatiale)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-Corée: automobiles et TIC </a:t>
            </a:r>
          </a:p>
          <a:p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007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-Exportation coréenne vers le Canada en 2012: automobiles (1 900 millions $), produits électroniques (1 700 millions $), 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machineries 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(819 millions$), l’acier (193 millions) Total: 6,100 millions$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xportations canadiennes vers la Corée: charbons bitumineux 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(1 100 millions$), machineries (406 millions$), minéraux( 253 millions $),pâte et papier (234 millions $), aluminium (190 millions $) : Total: 3 2000 millions $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La Corée est le pays le plus ouvert en Asie de l’Est. Ella a conclu  des accords de libre - échange avec plus de 52 pays. Elle sait comment gérer les accords de libre-échange.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273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Le choix-suite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L’environnement réglementaire: la Corée est un des pays les plus accueillants envers les investisseurs étrangers: l’environnement propice  aux affaires (5</a:t>
            </a:r>
            <a:r>
              <a:rPr lang="fr-CA" altLang="ko-K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 monde), l’accès à l’électricité (1</a:t>
            </a:r>
            <a:r>
              <a:rPr lang="fr-CA" altLang="ko-K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 monde), commerce inter-frontalier (3</a:t>
            </a:r>
            <a:r>
              <a:rPr lang="fr-CA" altLang="ko-K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),exécution de contrat (4</a:t>
            </a:r>
            <a:r>
              <a:rPr lang="fr-CA" altLang="ko-K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acquisition des immeubles (79</a:t>
            </a:r>
            <a:r>
              <a:rPr lang="fr-CA" altLang="ko-K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La Corée est au cœur des chaînes de valeur en Asie de l’Est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-L’élargissement des chaines de valeur se reflète dans l’intensification du commerce intra- régional  des matières premières et des biens intermédiaires.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-Par exemple, dans la période 2000-2012 le commerce intra -régional des biens intermédiaires a augmenté de 52% à 62%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17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Le choix-suite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La Corée offre au Canada un moyen de pénétrer le marché chinois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-L’accord de libre-échange entre la Corée et la Chine sera bientôt une réalité.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-Si les conditions des règle d’origine (ROO) sont satisfaites, les produits canadiens peuvent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 exportés en Chine sans payer les droits douaniers.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 La Corée offre au Canada des opportunités de participer en collaborations  avec les firmes sud-coréennes au développement de la Corée du nord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589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3. Coûts et bénéfices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77136"/>
          </a:xfrm>
        </p:spPr>
        <p:txBody>
          <a:bodyPr>
            <a:normAutofit/>
          </a:bodyPr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-Généralement parlant, les bénéfices d’un accord de libre-échange se mesurent en terme de l’accroissement du PIB, de l’expansion des exportations et de la hausse du niveau du bien-être de la population.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-Chose étonnante, on discute, très peu, des coûts de l’accord de libre-échange; on ne parle que des bénéfices. </a:t>
            </a:r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▷Bénéfices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(1)PIB: (a)Le montant minimum et maximum de l’accroissement du PIB canadien: 0,88 milliards de dollars canadiens à 3,6 milliards. (b) Dans le cas du PIB coréen: 0,23 milliards de dollars à 6,6 milliards de dollars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-Ce n’est pas beaucoup.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031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Coûts et bénéfices-suite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L’expansion des exportations: (a) Canada: 67%; (b) Corée, 103%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La hausse du bien-être due à la baisse des prix des biens importés: environs 3 milliards de dollars.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▷Limitation de l’estimation des bénéfices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 Le modèle utilisé: CGE (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Computed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 General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Euilibroim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): (a) il est basé sur  le régime de concurrence parfaite; (b) il est un modèle statique; (c) il suppose des </a:t>
            </a:r>
            <a:r>
              <a:rPr lang="fr-CA" altLang="ko-KR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é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lasticités unitaires de l’offre et de la demande ( c) il ne tiens pas compte du commerce des services. (d) il suppose qu’il y ait pas d’autres pays avec lesquels la Corée a conclu des accords. </a:t>
            </a:r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519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Coûts et bénéfices-suite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7772400" cy="4191000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Les coûts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(1)Les fermetures des firmes domestiques à cause des importations et l’accroissement de chômage qui en résulte.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La perte de l’autonomie de la politique gouvernementale</a:t>
            </a:r>
          </a:p>
          <a:p>
            <a:pPr algn="just"/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-La politique du gouvernement comprend (a) la politique monétaire, (b) la politique fiscale , ( c) la politique douanière ( d) la politique réglementaire.</a:t>
            </a:r>
          </a:p>
          <a:p>
            <a:pPr algn="just"/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En vertu de l’accord de libre- échange, le gouvernement n’a plus la politique douanière.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21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Coûts et bénéfices-suite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>
            <a:normAutofit lnSpcReduction="10000"/>
          </a:bodyPr>
          <a:lstStyle/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-L’accord de libre-échange prive le gouvernement de l’autonomie de la politique réglementaire. Exemple: le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Investor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-State-Dispute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Settlement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(ISDS)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arrive que les autorité monétaires baissent le taux d’intérêt afin de promouvoir les exportations. Ceci peut avoir pour effet de faire augmenter les dépendes et même l’endettement des consommateurs.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-L’accord de libre-échange peut affecter la politique fiscale, car le gouvernement peut augmenter ses dépenses afin de faciliter les exportations.</a:t>
            </a:r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-Il faut noter que dans bien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cas, surtout pour les pays en développement, l’autonomie de politique est nécessaire pour se protéger.</a:t>
            </a:r>
          </a:p>
          <a:p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232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Coûts et bénéfices-suite</a:t>
            </a:r>
            <a:r>
              <a:rPr lang="fr-CA" altLang="ko-KR" dirty="0" smtClean="0"/>
              <a:t> 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La baisse des retombées des exportations sur les PME due: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la montée des chaînes de valeur globale, qui a pour effet d’augmenter les importations des biens intermédiaires réexportés, (b) la tendance de la part des  grandes entreprises à utiliser de moins en moins les PME domestique, ce qui a pour conséquence  de forcer  ces derniers à fermer les usines créant des chômeurs.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Le déclin des PME domestiques a tendance à créer une distorsion de  la répartition du revenu des ménages en faveur des riches, ce qui a pour effet d’affaiblir le marché domestique et, à long terme, de causer une stagnation de l’économie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61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Coût et </a:t>
            </a:r>
            <a:r>
              <a:rPr lang="fr-CA" altLang="ko-KR" sz="3200" dirty="0" smtClean="0"/>
              <a:t>bénéfices : 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fr-CA" altLang="ko-KR" dirty="0" smtClean="0"/>
              <a:t>(5) Voyons la structure de la demande nationale (dépenses nationale)</a:t>
            </a:r>
          </a:p>
          <a:p>
            <a:r>
              <a:rPr lang="fr-CA" altLang="ko-KR" dirty="0" smtClean="0"/>
              <a:t>Y = C + I + G + (X – M)</a:t>
            </a:r>
          </a:p>
          <a:p>
            <a:r>
              <a:rPr lang="fr-CA" altLang="ko-KR" dirty="0" smtClean="0"/>
              <a:t>Y=  demande nationale; C=  demande des consommateurs</a:t>
            </a:r>
          </a:p>
          <a:p>
            <a:r>
              <a:rPr lang="fr-CA" altLang="ko-KR" dirty="0" smtClean="0"/>
              <a:t>I=  investissements privés  G=  dépenses gouvernementales</a:t>
            </a:r>
          </a:p>
          <a:p>
            <a:r>
              <a:rPr lang="fr-CA" altLang="ko-KR" dirty="0" smtClean="0"/>
              <a:t>X= exportations des biens et des services  M=importations des biens et de services.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C= 60%; I= 20%;  G= 10% ; (X-M)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&lt;0  (souvent)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- 80% de « C »  est fait par les travailleurs qui sont employés (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ées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) des PME, surtout en Corée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7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Thèmes de discussion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305736"/>
          </a:xfrm>
        </p:spPr>
        <p:txBody>
          <a:bodyPr/>
          <a:lstStyle/>
          <a:p>
            <a:endParaRPr lang="fr-CA" altLang="ko-KR" dirty="0" smtClean="0"/>
          </a:p>
          <a:p>
            <a:endParaRPr lang="fr-CA" altLang="ko-KR" dirty="0"/>
          </a:p>
          <a:p>
            <a:r>
              <a:rPr lang="fr-CA" altLang="ko-KR" dirty="0" smtClean="0"/>
              <a:t>-Définition de  l’accord de libre-échange (ALE)</a:t>
            </a:r>
          </a:p>
          <a:p>
            <a:r>
              <a:rPr lang="fr-CA" altLang="ko-KR" dirty="0" smtClean="0"/>
              <a:t>-Le choix  canadien de la Corée comme premier partenaire de libre-échange </a:t>
            </a:r>
            <a:r>
              <a:rPr lang="fr-CA" altLang="ko-KR" dirty="0"/>
              <a:t> </a:t>
            </a:r>
            <a:r>
              <a:rPr lang="fr-CA" altLang="ko-KR" dirty="0" smtClean="0"/>
              <a:t>en Asie</a:t>
            </a:r>
          </a:p>
          <a:p>
            <a:r>
              <a:rPr lang="fr-CA" altLang="ko-KR" dirty="0" smtClean="0"/>
              <a:t>-Les coûts et les bénéfices de libre-échange Canada-Corée</a:t>
            </a:r>
          </a:p>
          <a:p>
            <a:r>
              <a:rPr lang="fr-CA" altLang="ko-KR" dirty="0" smtClean="0"/>
              <a:t>-Les stratégies canadiennes</a:t>
            </a:r>
          </a:p>
          <a:p>
            <a:pPr marL="342900" indent="-342900">
              <a:buFontTx/>
              <a:buChar char="-"/>
            </a:pP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603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4. Stratégies canadienne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-Il faut distinguer les stratégies à court terme et les stratégies à long terme.</a:t>
            </a:r>
          </a:p>
          <a:p>
            <a:r>
              <a:rPr lang="ko-KR" altLang="en-US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Les stratégies à court terme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(1)Profiter de la baisse des barrières tarifaires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Mettre en valeurs les avantages comparatifs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Développer le secteur des services en Corée en collaboration avec les partenaires coréens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Préparer  pour les stratégies à long terme.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4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Stratégies-suite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ko-KR" altLang="en-US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Les stratégies à long terme</a:t>
            </a:r>
          </a:p>
          <a:p>
            <a:r>
              <a:rPr lang="fr-CA" altLang="ko-KR" dirty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▣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Le cœur de la stratégie: la création, en Corée, d’un « hub » du commerce intra- régional des biens et des services, surtout services corporatifs en collaboration avec les firmes coréennes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-Cependant, pour y arriver, il faut que les entreprises canadiennes soient intégrées au système coréen de production et de distribution.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-Or, pour ceci, il faut que les entreprises canadiennes doivent s’adapter  à la cultures des affaires coréenne.</a:t>
            </a:r>
          </a:p>
          <a:p>
            <a:pPr marL="457200" indent="-457200">
              <a:buAutoNum type="arabicParenBoth"/>
            </a:pP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965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stratégies-suite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ko-KR" altLang="en-US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▣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La culture des affaires coréenne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(1)L’origine: Tao</a:t>
            </a:r>
            <a:r>
              <a:rPr lang="fr-CA" altLang="ko-KR" dirty="0" smtClean="0">
                <a:latin typeface="맑은 고딕"/>
                <a:ea typeface="맑은 고딕"/>
                <a:cs typeface="Times New Roman" panose="02020603050405020304" pitchFamily="18" charset="0"/>
              </a:rPr>
              <a:t>ï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sme, Bouddhisme, Confucianisme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-Tao</a:t>
            </a:r>
            <a:r>
              <a:rPr lang="fr-CA" altLang="ko-KR" dirty="0" smtClean="0">
                <a:latin typeface="맑은 고딕"/>
                <a:ea typeface="맑은 고딕"/>
                <a:cs typeface="Times New Roman" panose="02020603050405020304" pitchFamily="18" charset="0"/>
              </a:rPr>
              <a:t>ï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sme: harmonie, absence des critères de bon et mauvais</a:t>
            </a:r>
          </a:p>
          <a:p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Bouddhisme « 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Seon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»: méditations et la découverte de soi, peu d’intérêt  aux problèmes sociaux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-Confucianisme: la priorité à l’ordre social et aux droits de la collectivité au dépend de ceux de l’individu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759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Stratégies-suite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305736"/>
          </a:xfrm>
        </p:spPr>
        <p:txBody>
          <a:bodyPr>
            <a:noAutofit/>
          </a:bodyPr>
          <a:lstStyle/>
          <a:p>
            <a:r>
              <a:rPr lang="fr-FR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L’ensemble de ces trois systèmes de pensée a produit une culture qui se caractérise par (a) l’importance </a:t>
            </a:r>
            <a:r>
              <a:rPr lang="fr-FR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 Yongos », soit </a:t>
            </a:r>
            <a:r>
              <a:rPr lang="fr-FR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réseautage, </a:t>
            </a:r>
            <a:r>
              <a:rPr lang="fr-FR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la distinction </a:t>
            </a:r>
            <a:r>
              <a:rPr lang="fr-FR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 ou moins arbitraire entre </a:t>
            </a:r>
            <a:r>
              <a:rPr lang="fr-FR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 et mauvais et entre </a:t>
            </a:r>
            <a:r>
              <a:rPr lang="fr-FR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 qui est légal et ce qui ne l’est pas, (c) rapports sociaux verticaux.</a:t>
            </a:r>
          </a:p>
          <a:p>
            <a:endParaRPr lang="fr-FR" altLang="ko-K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Le système des lois en Coré: juxtaposition des lois coréennes traditionnelles (droits de la collectivité) et les lois modernes importées de l’Occident (droits de l’individu)</a:t>
            </a:r>
            <a:r>
              <a:rPr lang="fr-FR" altLang="ko-KR" sz="2000" dirty="0" smtClean="0">
                <a:latin typeface="맑은 고딕"/>
                <a:ea typeface="맑은 고딕"/>
                <a:cs typeface="Times New Roman" panose="02020603050405020304" pitchFamily="18" charset="0"/>
              </a:rPr>
              <a:t>→</a:t>
            </a:r>
            <a:r>
              <a:rPr lang="fr-FR" altLang="ko-KR" sz="2000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interprétation subjective des lois</a:t>
            </a:r>
            <a:endParaRPr lang="fr-FR" altLang="ko-K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altLang="ko-K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altLang="ko-K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3282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Stratégies-suite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▷Les défis des entreprises canadiennes</a:t>
            </a: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(1)L’adaptation à la gouvernance corporative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verticale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paternaliste</a:t>
            </a: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L’assurance des « Yongos » appropriés: patience et investissement dans le développement des rapports humains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y des Yongos dans tous les champs d’activités collectives: politique, académique, média, finance, sports, arts, des affaires, etc.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y a des Yongos sociaux et des Yongos professionnels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y a des Yongos profitable et des Yongos qui ne le sont pas.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y a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Yongos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puissants et des Yongos impuissants.</a:t>
            </a:r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25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Stratégies-suite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>
            <a:normAutofit/>
          </a:bodyPr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L’adaptation aux pensées et aux comportements  des fonctionnaires, des politiciens et des personnes d’affaire. Ces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ensées et ces comportements peuvent  paraître injustes, immoraux et même illégaux aux yeux d’un canadien.</a:t>
            </a:r>
          </a:p>
          <a:p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5545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9247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-L’accord de libre-échange Canada-Corée offre des opportunités et des défis.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-Les opportunités pour le canada comprennent des bénéfices à court terme provenant de la baisse des barrières tarifaires et des bénéfices à long terme rendus possible par la création, en collaboration avec les partenaires coréens, un « hub » du commerce intra - régional en Corée.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-Le défi est de comprendre, d’accepter et s’adapter à la culture coréenne et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culture des affaires coréennes.</a:t>
            </a:r>
          </a:p>
          <a:p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509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/>
              <a:t>Conclusion-suite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924736"/>
          </a:xfrm>
        </p:spPr>
        <p:txBody>
          <a:bodyPr>
            <a:normAutofit/>
          </a:bodyPr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-Un tel défi nécessite des efforts de tous de créer une expertise sur la Corée qui devra être mise en valeur et diffusée.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-Pour ceci, il faut qu’il y ait plus de centres de recherches universitaires. L’Observatoire de l’Asie-est du CEIM-UQAM est un des rares centres de recherches  concentrés sur les aspects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conomique et politique au Canada.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-Il faut qu’il y ait plus de mécanismes de rencontres entre les Canadiens d’origine coréenne et le public québécois qui  s’intéresse aux affaires coréennes,  comme par exemple le MKLCC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Merci!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8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Définition de l’accord de </a:t>
            </a:r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libre-échange</a:t>
            </a:r>
            <a:endParaRPr lang="ko-KR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y a trois niveaux de l’accord de libre-échange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(1)Le niveau primaire: élimination des barrières tarifaires dans le but de promouvoir le commerce des biens</a:t>
            </a:r>
          </a:p>
          <a:p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Le niveau secondaire: (1) + élimination des barrières  non-tarifaires afin de promouvoir le commerce des services.</a:t>
            </a:r>
          </a:p>
          <a:p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Le niveau tertiaire: (1) + (2) + ententes sur l’environnement réglementaire afin de faciliter (1) + (2): protection des propriétés intellectuelles,  syndicalisme équitable, la protection  écologique, etc.</a:t>
            </a:r>
          </a:p>
          <a:p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75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dirty="0"/>
              <a:t/>
            </a:r>
            <a:br>
              <a:rPr lang="fr-CA" altLang="ko-KR" dirty="0"/>
            </a:br>
            <a:r>
              <a:rPr lang="fr-CA" altLang="ko-K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éfinition-suite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-Le niveau primaire  de libre échange: l’élimination des barrières douanières a débuté en vertu des accords dans le cadre de la politique de l’OMC. Une bonne majorité des accords de libre-échange se trouve à ce niveau.</a:t>
            </a:r>
          </a:p>
          <a:p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iveau secondaire de libre -échange:  très peu d’accords de libre échange ont atteint à ce niveau; même l’Accord de libre-échange de l’Amérique du nord( ALENA) n’a pas réussi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-Le niveau tertiaire de libre-échange:  c’est le niveau le plus controversé, car à ce niveau, la souveraineté nationale peut </a:t>
            </a:r>
            <a:r>
              <a:rPr lang="fr-CA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 compromise. Ici, la différence du « système de valeur » est un facteur important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46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Le choix canadien de la Corée</a:t>
            </a:r>
            <a:endParaRPr lang="ko-KR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□Le choix de l’Asie de l’Est</a:t>
            </a:r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 de la Corée  s’insère dans la stratégie canadienne de l’Asie. Le but ultimes de cette stratégie est s’accéder au marché de l’Asie de l’Est, surtout celui de la Chine.</a:t>
            </a:r>
          </a:p>
          <a:p>
            <a:endParaRPr lang="fr-CA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CA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Ceci s’explique par deux ensembles de facteurs: facteurs négatifs et facteurs positifs</a:t>
            </a:r>
          </a:p>
          <a:p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CA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3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/>
          <a:lstStyle/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▷Facteurs négatifs</a:t>
            </a: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-La performance de l’ALENA: </a:t>
            </a:r>
            <a:endParaRPr lang="fr-FR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(1)La contribution incertaine des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exportations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l’accroissance du PIB canadien 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manque d’intégration du secteur des services, </a:t>
            </a:r>
            <a:endParaRPr lang="fr-FR" altLang="ko-K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-La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montée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chômage à cause de délocalisation des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PME</a:t>
            </a:r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-Le protectionnisme américain: l’incidence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bois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d’œuvre</a:t>
            </a:r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-L’accroissement des coûts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 due à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tragédie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11 septembre 2001</a:t>
            </a:r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-La faible croissance de l’économie américaine</a:t>
            </a:r>
          </a:p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01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 de la Corée-suite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77136"/>
          </a:xfrm>
        </p:spPr>
        <p:txBody>
          <a:bodyPr/>
          <a:lstStyle/>
          <a:p>
            <a:r>
              <a:rPr lang="ko-KR" altLang="en-US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▷ </a:t>
            </a:r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Facteurs positifs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(1) À court terme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-La chine comme usine du monde: faible de coût de production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-La Chine comme marché du monde: plusieurs centaines de  millions de consommateurs chinois ayant le pouvoir d’achat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-L’accroissement du commerce intra- régional dans la région de l’Asie-est</a:t>
            </a:r>
          </a:p>
          <a:p>
            <a:r>
              <a:rPr lang="fr-CA" altLang="ko-KR" dirty="0" smtClean="0">
                <a:latin typeface="Times New Roman" panose="02020603050405020304" pitchFamily="18" charset="0"/>
                <a:ea typeface="맑은 고딕"/>
                <a:cs typeface="Times New Roman" panose="02020603050405020304" pitchFamily="18" charset="0"/>
              </a:rPr>
              <a:t>-D’où la nécessité pour la Canada de participer à la dynamique du marché de l’Asie de l’Est.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726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000936"/>
          </a:xfrm>
        </p:spPr>
        <p:txBody>
          <a:bodyPr>
            <a:normAutofit/>
          </a:bodyPr>
          <a:lstStyle/>
          <a:p>
            <a:r>
              <a:rPr lang="fr-CA" altLang="ko-KR" dirty="0" smtClean="0"/>
              <a:t>(2) À long terme : 2050</a:t>
            </a:r>
          </a:p>
          <a:p>
            <a:r>
              <a:rPr lang="fr-CA" altLang="ko-KR" dirty="0" smtClean="0"/>
              <a:t>-La population de l’Asie de l’Est </a:t>
            </a:r>
            <a:r>
              <a:rPr lang="fr-CA" altLang="ko-KR" dirty="0" smtClean="0"/>
              <a:t>représentera </a:t>
            </a:r>
            <a:r>
              <a:rPr lang="fr-CA" altLang="ko-KR" dirty="0" smtClean="0"/>
              <a:t>la moitié de la population du globe.</a:t>
            </a:r>
          </a:p>
          <a:p>
            <a:r>
              <a:rPr lang="fr-CA" altLang="ko-KR" dirty="0" smtClean="0"/>
              <a:t>-Le PIB de la région sera 40%  du PIB mondial</a:t>
            </a:r>
          </a:p>
          <a:p>
            <a:r>
              <a:rPr lang="fr-CA" altLang="ko-KR" dirty="0"/>
              <a:t>-</a:t>
            </a:r>
            <a:r>
              <a:rPr lang="fr-CA" altLang="ko-KR" dirty="0" smtClean="0"/>
              <a:t>Le commerce international de la région comptera pour plus de 40% du commerce dans le monde.</a:t>
            </a:r>
          </a:p>
          <a:p>
            <a:r>
              <a:rPr lang="fr-CA" altLang="ko-KR" dirty="0" smtClean="0"/>
              <a:t>-La classe moyenne ayant le pouvoir d’achat sera composée de plusieurs  centaines de millions de ménages.</a:t>
            </a:r>
          </a:p>
          <a:p>
            <a:r>
              <a:rPr lang="fr-CA" altLang="ko-KR" dirty="0" smtClean="0"/>
              <a:t> </a:t>
            </a: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34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ko-K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choix-suite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4153336"/>
          </a:xfrm>
        </p:spPr>
        <p:txBody>
          <a:bodyPr/>
          <a:lstStyle/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-La accroissance sera  généralisée dans la région affectant la Malaisie, l’Indonésie, le Vietnam et d’autres pays de la région</a:t>
            </a:r>
          </a:p>
          <a:p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-L’intensification d’urbanisation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nécessitera d’énormes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investissements en  infrastructures urbaines, en protection 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l’environnement. 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-L’urbanisation  et la croissance de l’économie s’accompagnent d’une demande pour des services  personnels et pour des services des affaires sans compter la demande en éducation.</a:t>
            </a:r>
          </a:p>
          <a:p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-Bref, l’Asie de l’Est offre  un défi pour le Canada de récolter </a:t>
            </a:r>
            <a:r>
              <a:rPr lang="fr-FR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bénéfices liés au dynamisme économique de l’Asie de l’Est.</a:t>
            </a:r>
          </a:p>
          <a:p>
            <a:endParaRPr lang="fr-FR" altLang="ko-K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316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823</TotalTime>
  <Words>2103</Words>
  <Application>Microsoft Office PowerPoint</Application>
  <PresentationFormat>Affichage à l'écran (4:3)</PresentationFormat>
  <Paragraphs>191</Paragraphs>
  <Slides>27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맑은 고딕</vt:lpstr>
      <vt:lpstr>Calibri</vt:lpstr>
      <vt:lpstr>Constantia</vt:lpstr>
      <vt:lpstr>HY중고딕</vt:lpstr>
      <vt:lpstr>HY신명조</vt:lpstr>
      <vt:lpstr>Times New Roman</vt:lpstr>
      <vt:lpstr>Wingdings 2</vt:lpstr>
      <vt:lpstr>Flow</vt:lpstr>
      <vt:lpstr>Accord de libre-échange Canada-Corée: Coûts et bénéfices</vt:lpstr>
      <vt:lpstr>Thèmes de discussion</vt:lpstr>
      <vt:lpstr>1. Définition de l’accord de libre-échange</vt:lpstr>
      <vt:lpstr> Définition-suite</vt:lpstr>
      <vt:lpstr>2. Le choix canadien de la Corée</vt:lpstr>
      <vt:lpstr>Le choix-suite</vt:lpstr>
      <vt:lpstr>Le choix de la Corée-suite</vt:lpstr>
      <vt:lpstr>Le choix-suite</vt:lpstr>
      <vt:lpstr>Le choix-suite</vt:lpstr>
      <vt:lpstr>Le choix-suite</vt:lpstr>
      <vt:lpstr>Le choix-suite</vt:lpstr>
      <vt:lpstr>Le choix-suite</vt:lpstr>
      <vt:lpstr>Le choix-suite</vt:lpstr>
      <vt:lpstr>3. Coûts et bénéfices</vt:lpstr>
      <vt:lpstr>Coûts et bénéfices-suite</vt:lpstr>
      <vt:lpstr>Coûts et bénéfices-suite</vt:lpstr>
      <vt:lpstr>Coûts et bénéfices-suite</vt:lpstr>
      <vt:lpstr>Coûts et bénéfices-suite </vt:lpstr>
      <vt:lpstr>Coût et bénéfices : suite</vt:lpstr>
      <vt:lpstr>4. Stratégies canadienne</vt:lpstr>
      <vt:lpstr>Stratégies-suite</vt:lpstr>
      <vt:lpstr>Les stratégies-suite</vt:lpstr>
      <vt:lpstr>Stratégies-suite</vt:lpstr>
      <vt:lpstr>Stratégies-suite</vt:lpstr>
      <vt:lpstr>Stratégies-suite</vt:lpstr>
      <vt:lpstr>Conclusion</vt:lpstr>
      <vt:lpstr>Conclusion-suite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Accord de libre-échange Canada-Corée: Coûts et bénéfices</dc:title>
  <dc:creator>Jung</dc:creator>
  <cp:lastModifiedBy>Catherine Girouard</cp:lastModifiedBy>
  <cp:revision>135</cp:revision>
  <dcterms:created xsi:type="dcterms:W3CDTF">2006-08-16T00:00:00Z</dcterms:created>
  <dcterms:modified xsi:type="dcterms:W3CDTF">2015-03-20T19:19:35Z</dcterms:modified>
</cp:coreProperties>
</file>