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61" r:id="rId3"/>
    <p:sldId id="262" r:id="rId4"/>
    <p:sldId id="259" r:id="rId5"/>
    <p:sldId id="256" r:id="rId6"/>
    <p:sldId id="264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tags" Target="../tags/tag5.xml"/><Relationship Id="rId21" Type="http://schemas.openxmlformats.org/officeDocument/2006/relationships/image" Target="../media/image9.jpeg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5.jpeg"/><Relationship Id="rId2" Type="http://schemas.openxmlformats.org/officeDocument/2006/relationships/tags" Target="../tags/tag4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3.jpg"/><Relationship Id="rId10" Type="http://schemas.openxmlformats.org/officeDocument/2006/relationships/tags" Target="../tags/tag12.xml"/><Relationship Id="rId19" Type="http://schemas.openxmlformats.org/officeDocument/2006/relationships/image" Target="../media/image7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ndazionegramsci.org/senza-categoria/premio-internazionale-alberto-cardosi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entreinternationalisterfa.org/" TargetMode="Externa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hyperlink" Target="https://www.clac-montreal.net/fr/node/770" TargetMode="External"/><Relationship Id="rId5" Type="http://schemas.openxmlformats.org/officeDocument/2006/relationships/hyperlink" Target="https://www.facebook.com/events/4169603356397015/" TargetMode="External"/><Relationship Id="rId4" Type="http://schemas.openxmlformats.org/officeDocument/2006/relationships/hyperlink" Target="https://www.marxists.org/francais/luxembur/works/1894/05/rl1894050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BF360C7-3DA7-2C46-81B4-D6B57F76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865974"/>
            <a:ext cx="8676222" cy="36438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CRISE D’HÉGÉMONIE DURANT LA PANDÉMIE DE COVID-19 :           UNE ANALYSE GRAMSCIENNE</a:t>
            </a:r>
            <a:b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sz="4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2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par omer moussaly, phd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1F1DAC5-7921-3540-AD78-45ECD9145B0C}"/>
              </a:ext>
            </a:extLst>
          </p:cNvPr>
          <p:cNvSpPr txBox="1"/>
          <p:nvPr/>
        </p:nvSpPr>
        <p:spPr>
          <a:xfrm>
            <a:off x="419686" y="5444116"/>
            <a:ext cx="11352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Une présentation dans le cadre du cycle de conférences </a:t>
            </a:r>
            <a:r>
              <a:rPr lang="fr-CA" i="1" dirty="0"/>
              <a:t>La démocratie saisie par la pandémie</a:t>
            </a:r>
          </a:p>
          <a:p>
            <a:pPr algn="ctr"/>
            <a:r>
              <a:rPr lang="fr-CA" dirty="0"/>
              <a:t>Chaire Unesco - 27.04.2021 </a:t>
            </a:r>
          </a:p>
        </p:txBody>
      </p:sp>
    </p:spTree>
    <p:extLst>
      <p:ext uri="{BB962C8B-B14F-4D97-AF65-F5344CB8AC3E}">
        <p14:creationId xmlns:p14="http://schemas.microsoft.com/office/powerpoint/2010/main" val="35041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6B7AFB-9BE0-7F47-B3F6-02E31BDA1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Objectifs</a:t>
            </a:r>
            <a:r>
              <a:rPr lang="fr-CA" b="1" dirty="0">
                <a:solidFill>
                  <a:srgbClr val="FF0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 </a:t>
            </a:r>
            <a:r>
              <a:rPr lang="fr-CA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de la présentation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9E4B35-272F-3848-A574-D2B44FB93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/>
              <a:t>PRÉSENTER QUELQUES ALTERNATIVES POSSIBLES POUR L’AVENIR DES ÉTATS-UNIS ET LE RESTE DU MONDE D’APRÈS UNE LECTURE GRAMSCIENNE DE L’HISTOIRE RÉCENTE (DANS LE CONTEXTE DE LA PANDÉMIE)</a:t>
            </a:r>
          </a:p>
          <a:p>
            <a:r>
              <a:rPr lang="fr-CA" b="1" dirty="0"/>
              <a:t>DÉMONTRER L’UTILITÉ DE QUELQUES CONCEPTS GRAMSCIENS</a:t>
            </a:r>
          </a:p>
          <a:p>
            <a:r>
              <a:rPr lang="fr-CA" b="1" dirty="0"/>
              <a:t>SUSCITER UN DÉBAT AUTOUR DE MA PRÉSENTATION DE LA PENSÉE DE GRAMSCI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8895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BC34DA-9775-8646-9843-2417D681C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highlight>
                  <a:srgbClr val="FF0000"/>
                </a:highlight>
              </a:rPr>
              <a:t>Structure de la présentation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101E0E-316C-3F41-B3F7-9172D43F7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73189"/>
            <a:ext cx="9905998" cy="4873840"/>
          </a:xfrm>
        </p:spPr>
        <p:txBody>
          <a:bodyPr>
            <a:normAutofit fontScale="25000" lnSpcReduction="20000"/>
          </a:bodyPr>
          <a:lstStyle/>
          <a:p>
            <a:endParaRPr lang="fr-CA" sz="1600" b="1" dirty="0">
              <a:solidFill>
                <a:schemeClr val="tx1"/>
              </a:solidFill>
            </a:endParaRPr>
          </a:p>
          <a:p>
            <a:endParaRPr lang="fr-CA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CA" sz="6800" b="1" strike="sngStrike" dirty="0">
                <a:solidFill>
                  <a:srgbClr val="FF0000"/>
                </a:solidFill>
              </a:rPr>
              <a:t> </a:t>
            </a:r>
          </a:p>
          <a:p>
            <a:r>
              <a:rPr lang="fr-CA" sz="6800" b="1" dirty="0">
                <a:solidFill>
                  <a:schemeClr val="tx1"/>
                </a:solidFill>
              </a:rPr>
              <a:t>DÉFINITION DE L’HÉGÉMONIE</a:t>
            </a:r>
          </a:p>
          <a:p>
            <a:r>
              <a:rPr lang="fr-CA" sz="6800" b="1" dirty="0">
                <a:solidFill>
                  <a:schemeClr val="tx1"/>
                </a:solidFill>
              </a:rPr>
              <a:t>QUELQUES INTERPRÈTES FRANCOPHONES DE GRAMSCI</a:t>
            </a:r>
          </a:p>
          <a:p>
            <a:r>
              <a:rPr lang="fr-CA" sz="6800" b="1" dirty="0">
                <a:solidFill>
                  <a:schemeClr val="tx1"/>
                </a:solidFill>
              </a:rPr>
              <a:t>POSSIBILITÉS HISTORIQUES</a:t>
            </a:r>
          </a:p>
          <a:p>
            <a:r>
              <a:rPr lang="fr-CA" sz="6800" b="1" dirty="0">
                <a:solidFill>
                  <a:schemeClr val="tx1"/>
                </a:solidFill>
              </a:rPr>
              <a:t>ANTONIO GRAMSCI ET DOMENICO LOSURDO</a:t>
            </a:r>
          </a:p>
          <a:p>
            <a:r>
              <a:rPr lang="fr-CA" sz="6800" b="1" dirty="0">
                <a:solidFill>
                  <a:schemeClr val="tx1"/>
                </a:solidFill>
              </a:rPr>
              <a:t>BASE ET SUPERSTRUCTURE (BLOC HISTORIQUE)</a:t>
            </a:r>
          </a:p>
          <a:p>
            <a:r>
              <a:rPr lang="fr-CA" sz="6800" b="1" dirty="0">
                <a:solidFill>
                  <a:schemeClr val="tx1"/>
                </a:solidFill>
              </a:rPr>
              <a:t>LE MOUVEMENT DIALECTIQUE DE L’HISTOIRE</a:t>
            </a:r>
          </a:p>
          <a:p>
            <a:r>
              <a:rPr lang="fr-CA" sz="6800" b="1" dirty="0">
                <a:solidFill>
                  <a:schemeClr val="tx1"/>
                </a:solidFill>
              </a:rPr>
              <a:t>L’ÉPISTÉMOLOGIE DE GRAMSCI</a:t>
            </a:r>
          </a:p>
          <a:p>
            <a:r>
              <a:rPr lang="fr-CA" sz="6800" b="1" dirty="0">
                <a:solidFill>
                  <a:schemeClr val="tx1"/>
                </a:solidFill>
              </a:rPr>
              <a:t>DOMINATION ET DIRECTION (GUERRE DE MOUVEMENT ET GUERRE DE POSITION)</a:t>
            </a:r>
          </a:p>
          <a:p>
            <a:r>
              <a:rPr lang="fr-CA" sz="6800" b="1" dirty="0">
                <a:solidFill>
                  <a:schemeClr val="tx1"/>
                </a:solidFill>
              </a:rPr>
              <a:t>LES ÉTATS-UNIS ET LES RÉFORMES POSSIBLES</a:t>
            </a:r>
          </a:p>
          <a:p>
            <a:r>
              <a:rPr lang="fr-CA" sz="6800" b="1" dirty="0">
                <a:solidFill>
                  <a:schemeClr val="tx1"/>
                </a:solidFill>
              </a:rPr>
              <a:t>LA RÉVOLUTION PASSIVE AUJOURD’HUI</a:t>
            </a:r>
          </a:p>
          <a:p>
            <a:r>
              <a:rPr lang="fr-CA" sz="6800" b="1" dirty="0">
                <a:solidFill>
                  <a:schemeClr val="tx1"/>
                </a:solidFill>
              </a:rPr>
              <a:t>TRANSFORMATION ÉCONOMIQUE + (RÉFORME MORALE ET INTELLECTUELLE)</a:t>
            </a:r>
          </a:p>
          <a:p>
            <a:r>
              <a:rPr lang="fr-CA" sz="6800" b="1" dirty="0">
                <a:solidFill>
                  <a:schemeClr val="tx1"/>
                </a:solidFill>
              </a:rPr>
              <a:t>CONCLUSION ET QUELQUES LIENS UTILES</a:t>
            </a:r>
          </a:p>
          <a:p>
            <a:endParaRPr lang="fr-CA" sz="1600" b="1" dirty="0">
              <a:solidFill>
                <a:schemeClr val="tx1"/>
              </a:solidFill>
            </a:endParaRPr>
          </a:p>
          <a:p>
            <a:endParaRPr lang="fr-CA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CA" sz="1600" b="1" dirty="0">
              <a:solidFill>
                <a:schemeClr val="tx1"/>
              </a:solidFill>
            </a:endParaRPr>
          </a:p>
          <a:p>
            <a:endParaRPr lang="fr-CA" sz="12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1599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B90E-926F-4807-987D-963D6316B3D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609600"/>
            <a:ext cx="9905998" cy="1432263"/>
          </a:xfrm>
        </p:spPr>
        <p:txBody>
          <a:bodyPr/>
          <a:lstStyle/>
          <a:p>
            <a:r>
              <a:rPr lang="fr-CA" b="1" dirty="0">
                <a:highlight>
                  <a:srgbClr val="FF0000"/>
                </a:highlight>
              </a:rPr>
              <a:t>L’HÉGÉMONIE SELON GRAMSCI </a:t>
            </a:r>
            <a:br>
              <a:rPr lang="fr-CA" b="1" dirty="0">
                <a:highlight>
                  <a:srgbClr val="FF0000"/>
                </a:highlight>
              </a:rPr>
            </a:br>
            <a:r>
              <a:rPr lang="fr-CA" sz="2500" b="1" dirty="0"/>
              <a:t>DÉFINITION et caractéristiques principales</a:t>
            </a:r>
            <a:endParaRPr lang="en-CA" sz="2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C567F-BB5D-4D0A-AEF7-EEBA7B758E2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8776" y="1784413"/>
            <a:ext cx="11922711" cy="50070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CA" sz="2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peut, dès maintenant, établir deux grands « étages » superstructuraux : celui qu’on peut appeler l’étage de la « société civile », c’est-à-dire l’ensemble des organismes dits vulgairement « privés », et celui de la « société politique ou État », qui correspondent l’un à la fonction d’ « hégémonie » que le groupe dominant exerce sur la société, et l’autre à celle de « domination directe » ou de commandement qui s’exprime dans l’État et dans le gouvernement « juridique ». Ces fonctions sont précisément des fonctions d’organisation et de connexion […]  (p.314). </a:t>
            </a:r>
          </a:p>
          <a:p>
            <a:pPr algn="just"/>
            <a:r>
              <a:rPr lang="fr-CA" sz="2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intellectuels sont les « commis » du groupe dominant, destinés à remplir les fonctions subalternes de l’hégémonie sociale et du gouvernement politique, d’assurer autrement dit : </a:t>
            </a:r>
          </a:p>
          <a:p>
            <a:pPr algn="just"/>
            <a:r>
              <a:rPr lang="fr-CA" sz="2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le consentement « spontané » des grandes masses de la population à la direction imprimée à la vie sociale par le groupe fondamental dominant, consentement qui naît « historiquement » du prestige (et donc de la confiance) que tire le groupe dominant de sa position dans le monde de la production; </a:t>
            </a:r>
          </a:p>
          <a:p>
            <a:pPr algn="just"/>
            <a:r>
              <a:rPr lang="fr-CA" sz="2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le fonctionnement de l’appareil de coercition de l’État qui garantit « légalement » l’obéissance des groupes qui ne « consentent », ni de façon active ni de façon passive, mais qui a été constitué pour s’exercer sur l’ensemble de la société, en prévision des moments de crise de commandement et de direction, lorsque le consentement spontané disparaît. </a:t>
            </a:r>
            <a:r>
              <a:rPr lang="fr-CA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fr-CA" sz="2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314-315</a:t>
            </a:r>
            <a:r>
              <a:rPr lang="fr-CA" sz="2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sz="2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b="1" dirty="0"/>
              <a:t>SOURCE: ANTONIO GRAMSCI, </a:t>
            </a:r>
            <a:r>
              <a:rPr lang="fr-FR" b="1" i="1" dirty="0"/>
              <a:t>Cahiers de prison</a:t>
            </a:r>
            <a:r>
              <a:rPr lang="fr-FR" b="1" dirty="0"/>
              <a:t>. Cahiers 10, 11, 12 et 13. Avant-propos, notices et notes de Robert Paris ; traduit de l’italien par Paolo Fulchignoni, Gérard Granel et Nino Negri ; Paris, Gallimard, Bibliothèque de Philosophie, 1978, 550 pp.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29897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B10A1EB3-C927-4536-9880-11F77B7E0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5CBC0E-E9ED-4FE2-8C83-5236353CE954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42261" y="4412395"/>
            <a:ext cx="11268717" cy="274894"/>
          </a:xfrm>
        </p:spPr>
        <p:txBody>
          <a:bodyPr>
            <a:normAutofit fontScale="90000"/>
          </a:bodyPr>
          <a:lstStyle/>
          <a:p>
            <a:r>
              <a:rPr lang="fr-CA" sz="2000" b="1" dirty="0">
                <a:highlight>
                  <a:srgbClr val="FF0000"/>
                </a:highlight>
              </a:rPr>
              <a:t>QUELQUES OUVRAGES POUR COMPRENDRE LA PENSÉE DE GRAMSCI : </a:t>
            </a:r>
            <a:endParaRPr lang="en-CA" sz="2000" b="1" dirty="0">
              <a:highlight>
                <a:srgbClr val="FF00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43E90-72E7-4BF5-886F-4ACE764F1A19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6039" y="4649934"/>
            <a:ext cx="8352211" cy="1122710"/>
          </a:xfrm>
        </p:spPr>
        <p:txBody>
          <a:bodyPr>
            <a:noAutofit/>
          </a:bodyPr>
          <a:lstStyle/>
          <a:p>
            <a:pPr algn="just"/>
            <a:r>
              <a:rPr lang="en-US" sz="1100" b="1" dirty="0">
                <a:solidFill>
                  <a:schemeClr val="tx1"/>
                </a:solidFill>
              </a:rPr>
              <a:t>ANDRÉ </a:t>
            </a:r>
            <a:r>
              <a:rPr lang="fr-CA" sz="1100" b="1" dirty="0">
                <a:solidFill>
                  <a:schemeClr val="tx1"/>
                </a:solidFill>
              </a:rPr>
              <a:t>TOSEL, </a:t>
            </a:r>
            <a:r>
              <a:rPr lang="fr-CA" sz="1100" b="1" i="1" dirty="0">
                <a:solidFill>
                  <a:schemeClr val="tx1"/>
                </a:solidFill>
              </a:rPr>
              <a:t>Étudier Gramsci</a:t>
            </a:r>
            <a:r>
              <a:rPr lang="fr-CA" sz="1100" b="1" dirty="0">
                <a:solidFill>
                  <a:schemeClr val="tx1"/>
                </a:solidFill>
              </a:rPr>
              <a:t>, éditions kimé,  2016 </a:t>
            </a:r>
          </a:p>
          <a:p>
            <a:pPr algn="just"/>
            <a:r>
              <a:rPr lang="fr-CA" sz="1100" b="1" dirty="0">
                <a:solidFill>
                  <a:schemeClr val="tx1"/>
                </a:solidFill>
              </a:rPr>
              <a:t>JEAN-MARC PIOTTE, </a:t>
            </a:r>
            <a:r>
              <a:rPr lang="fr-CA" sz="1100" b="1" i="1" dirty="0">
                <a:solidFill>
                  <a:schemeClr val="tx1"/>
                </a:solidFill>
              </a:rPr>
              <a:t>La pensée politique de Gramsci</a:t>
            </a:r>
            <a:r>
              <a:rPr lang="fr-CA" sz="1100" b="1" dirty="0">
                <a:solidFill>
                  <a:schemeClr val="tx1"/>
                </a:solidFill>
              </a:rPr>
              <a:t>, éditions parti pris, 1970</a:t>
            </a:r>
          </a:p>
          <a:p>
            <a:pPr algn="just"/>
            <a:r>
              <a:rPr lang="fr-CA" sz="1100" b="1" dirty="0">
                <a:solidFill>
                  <a:schemeClr val="tx1"/>
                </a:solidFill>
              </a:rPr>
              <a:t>CHRISTINE BUCI-GLUCKSMANN, </a:t>
            </a:r>
            <a:r>
              <a:rPr lang="fr-CA" sz="1100" b="1" i="1" dirty="0">
                <a:solidFill>
                  <a:schemeClr val="tx1"/>
                </a:solidFill>
              </a:rPr>
              <a:t>Gramsci et l’état, éditions fayard, 1975</a:t>
            </a:r>
          </a:p>
          <a:p>
            <a:pPr algn="just"/>
            <a:r>
              <a:rPr lang="fr-CA" sz="1100" b="1" dirty="0">
                <a:solidFill>
                  <a:schemeClr val="tx1"/>
                </a:solidFill>
              </a:rPr>
              <a:t>MARIA-ANTONIETTA MACCIOCHI, </a:t>
            </a:r>
            <a:r>
              <a:rPr lang="fr-CA" sz="1100" b="1" i="1" dirty="0">
                <a:solidFill>
                  <a:schemeClr val="tx1"/>
                </a:solidFill>
              </a:rPr>
              <a:t>Pour Gramsci</a:t>
            </a:r>
            <a:r>
              <a:rPr lang="fr-CA" sz="1100" b="1" dirty="0">
                <a:solidFill>
                  <a:schemeClr val="tx1"/>
                </a:solidFill>
              </a:rPr>
              <a:t>, éditions seuil, 1975</a:t>
            </a:r>
          </a:p>
          <a:p>
            <a:pPr algn="just"/>
            <a:r>
              <a:rPr lang="fr-CA" sz="1100" b="1" dirty="0">
                <a:solidFill>
                  <a:schemeClr val="tx1"/>
                </a:solidFill>
              </a:rPr>
              <a:t>RAZMIG KEUCHEYAN</a:t>
            </a:r>
            <a:r>
              <a:rPr lang="en-CA" sz="1100" b="1" dirty="0">
                <a:solidFill>
                  <a:schemeClr val="tx1"/>
                </a:solidFill>
              </a:rPr>
              <a:t>/Antonio Gramsci</a:t>
            </a:r>
            <a:r>
              <a:rPr lang="fr-CA" sz="1100" b="1" dirty="0">
                <a:solidFill>
                  <a:schemeClr val="tx1"/>
                </a:solidFill>
              </a:rPr>
              <a:t>, </a:t>
            </a:r>
            <a:r>
              <a:rPr lang="fr-CA" sz="1100" b="1" i="1" dirty="0">
                <a:solidFill>
                  <a:schemeClr val="tx1"/>
                </a:solidFill>
              </a:rPr>
              <a:t>Guerre de mouvement et guerre de position</a:t>
            </a:r>
            <a:r>
              <a:rPr lang="fr-CA" sz="1100" b="1" dirty="0">
                <a:solidFill>
                  <a:schemeClr val="tx1"/>
                </a:solidFill>
              </a:rPr>
              <a:t>, éditions la fabrique, 2011</a:t>
            </a:r>
          </a:p>
          <a:p>
            <a:pPr algn="just"/>
            <a:r>
              <a:rPr lang="fr-CA" sz="1100" b="1" dirty="0">
                <a:solidFill>
                  <a:schemeClr val="tx1"/>
                </a:solidFill>
              </a:rPr>
              <a:t>HUGUES PORTELLI, </a:t>
            </a:r>
            <a:r>
              <a:rPr lang="fr-CA" sz="1100" b="1" i="1" dirty="0">
                <a:solidFill>
                  <a:schemeClr val="tx1"/>
                </a:solidFill>
              </a:rPr>
              <a:t>Gramsci et le bloc historique</a:t>
            </a:r>
            <a:r>
              <a:rPr lang="fr-CA" sz="1100" b="1" dirty="0">
                <a:solidFill>
                  <a:schemeClr val="tx1"/>
                </a:solidFill>
              </a:rPr>
              <a:t>, presses universitaires de France, 1972</a:t>
            </a:r>
          </a:p>
          <a:p>
            <a:pPr algn="just"/>
            <a:r>
              <a:rPr lang="fr-CA" sz="1100" b="1" dirty="0">
                <a:solidFill>
                  <a:schemeClr val="tx1"/>
                </a:solidFill>
              </a:rPr>
              <a:t>JACQUES TEXIER</a:t>
            </a:r>
            <a:r>
              <a:rPr lang="en-CA" sz="1100" b="1" dirty="0">
                <a:solidFill>
                  <a:schemeClr val="tx1"/>
                </a:solidFill>
              </a:rPr>
              <a:t>/Antonio Gramsci,</a:t>
            </a:r>
            <a:r>
              <a:rPr lang="fr-CA" sz="1100" b="1" dirty="0">
                <a:solidFill>
                  <a:schemeClr val="tx1"/>
                </a:solidFill>
              </a:rPr>
              <a:t> </a:t>
            </a:r>
            <a:r>
              <a:rPr lang="fr-CA" sz="1100" b="1" i="1" dirty="0">
                <a:solidFill>
                  <a:schemeClr val="tx1"/>
                </a:solidFill>
              </a:rPr>
              <a:t>Gramsci: présentation, choix de textes, biographie, bibliographie, éditions seghers, 1966</a:t>
            </a:r>
            <a:endParaRPr lang="fr-CA" sz="1100" b="1" dirty="0">
              <a:solidFill>
                <a:schemeClr val="tx1"/>
              </a:solidFill>
            </a:endParaRPr>
          </a:p>
          <a:p>
            <a:pPr algn="just"/>
            <a:r>
              <a:rPr lang="fr-CA" sz="1100" b="1" dirty="0">
                <a:solidFill>
                  <a:schemeClr val="tx1"/>
                </a:solidFill>
              </a:rPr>
              <a:t>ALBERTO CARDOSI, </a:t>
            </a:r>
            <a:r>
              <a:rPr lang="fr-CA" sz="1100" b="1" i="1" dirty="0">
                <a:solidFill>
                  <a:schemeClr val="tx1"/>
                </a:solidFill>
              </a:rPr>
              <a:t>Le peuple dans la pensée du jeune Gramsci, presses de l’université laval, 2018 </a:t>
            </a:r>
            <a:r>
              <a:rPr lang="fr-CA" sz="1100" b="1" dirty="0">
                <a:solidFill>
                  <a:schemeClr val="tx1"/>
                </a:solidFill>
              </a:rPr>
              <a:t>[2014] éditions la sapienza</a:t>
            </a:r>
            <a:endParaRPr lang="en-CA" sz="1100" b="1" dirty="0">
              <a:solidFill>
                <a:schemeClr val="tx1"/>
              </a:solidFill>
            </a:endParaRPr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D8C67178-C15E-489D-8DDF-CB1BD4194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1" y="547807"/>
            <a:ext cx="11085044" cy="381680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7" name="Picture 6" descr="A book with a person's face on it&#10;&#10;Description automatically generated with medium confidence">
            <a:extLst>
              <a:ext uri="{FF2B5EF4-FFF2-40B4-BE49-F238E27FC236}">
                <a16:creationId xmlns:a16="http://schemas.microsoft.com/office/drawing/2014/main" id="{DF0938FB-951D-431F-A618-9974E6DD060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5"/>
          <a:srcRect l="4207" r="-2" b="-2"/>
          <a:stretch/>
        </p:blipFill>
        <p:spPr>
          <a:xfrm>
            <a:off x="2956097" y="546130"/>
            <a:ext cx="1575385" cy="3816803"/>
          </a:xfrm>
          <a:prstGeom prst="rect">
            <a:avLst/>
          </a:prstGeom>
        </p:spPr>
      </p:pic>
      <p:pic>
        <p:nvPicPr>
          <p:cNvPr id="10" name="Picture 4" descr="See the source image">
            <a:extLst>
              <a:ext uri="{FF2B5EF4-FFF2-40B4-BE49-F238E27FC236}">
                <a16:creationId xmlns:a16="http://schemas.microsoft.com/office/drawing/2014/main" id="{ACAA2F49-0643-44D7-B01B-51D57A355D25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" y="539243"/>
            <a:ext cx="1541809" cy="38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AA68A2D0-137D-455B-B841-E24A05B2F3F8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994" y="539244"/>
            <a:ext cx="1407050" cy="381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FA352C7C-EE57-4DA8-BE78-D98D6C17CF1A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507" y="514905"/>
            <a:ext cx="1675487" cy="385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290528E5-28B7-4C59-A4F8-2563C642BD44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907" y="572131"/>
            <a:ext cx="1574093" cy="374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e the source image">
            <a:extLst>
              <a:ext uri="{FF2B5EF4-FFF2-40B4-BE49-F238E27FC236}">
                <a16:creationId xmlns:a16="http://schemas.microsoft.com/office/drawing/2014/main" id="{6B08786F-0A84-4E0C-AB7B-A2E929023BE6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83" y="541538"/>
            <a:ext cx="1631424" cy="38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9BF0947-9DDA-41D5-A573-76C9148F130C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481" y="514905"/>
            <a:ext cx="1407602" cy="385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AAA50D7-8EE6-4325-9DB7-72F69A135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96" y="538206"/>
            <a:ext cx="1631423" cy="383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60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1F1DAC5-7921-3540-AD78-45ECD9145B0C}"/>
              </a:ext>
            </a:extLst>
          </p:cNvPr>
          <p:cNvSpPr txBox="1"/>
          <p:nvPr/>
        </p:nvSpPr>
        <p:spPr>
          <a:xfrm>
            <a:off x="6297473" y="4488449"/>
            <a:ext cx="5842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Auteur inconnu, </a:t>
            </a:r>
            <a:r>
              <a:rPr lang="fr-FR" sz="1400" i="1" dirty="0"/>
              <a:t>La barricade de la place blanche défendue par des femmes. / N°4</a:t>
            </a:r>
            <a:r>
              <a:rPr lang="fr-FR" sz="1400" dirty="0"/>
              <a:t>, Paris, Musée Carnavalet</a:t>
            </a:r>
            <a:endParaRPr lang="en-CA" sz="1400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4C358FC-1110-4449-81CD-9F3980EB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61938"/>
          </a:xfrm>
        </p:spPr>
        <p:txBody>
          <a:bodyPr>
            <a:normAutofit fontScale="90000"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concepts importants chez gramsci</a:t>
            </a:r>
          </a:p>
        </p:txBody>
      </p:sp>
      <p:pic>
        <p:nvPicPr>
          <p:cNvPr id="8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D8265A-8EFB-8847-A9C5-936403782B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21751" y="1381967"/>
            <a:ext cx="5649854" cy="312616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8A0F99-6FB7-4342-98E9-D3207BEA53C6}"/>
              </a:ext>
            </a:extLst>
          </p:cNvPr>
          <p:cNvSpPr txBox="1"/>
          <p:nvPr/>
        </p:nvSpPr>
        <p:spPr>
          <a:xfrm>
            <a:off x="335734" y="1381967"/>
            <a:ext cx="596349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INTELLECTUEL TRADITIONNEL/ORGANIQUE/COLLECTIF</a:t>
            </a:r>
          </a:p>
          <a:p>
            <a:r>
              <a:rPr lang="fr-CA" b="1" dirty="0"/>
              <a:t>HÉGÉMONIE</a:t>
            </a:r>
          </a:p>
          <a:p>
            <a:r>
              <a:rPr lang="fr-CA" b="1" dirty="0"/>
              <a:t>RÉVOLUTION PASSIVE</a:t>
            </a:r>
          </a:p>
          <a:p>
            <a:r>
              <a:rPr lang="fr-CA" b="1" dirty="0"/>
              <a:t>CÉSARISME</a:t>
            </a:r>
            <a:r>
              <a:rPr lang="en-CA" b="1" dirty="0"/>
              <a:t>/JACOBINISME</a:t>
            </a:r>
            <a:endParaRPr lang="fr-CA" b="1" dirty="0"/>
          </a:p>
          <a:p>
            <a:r>
              <a:rPr lang="fr-CA" b="1" dirty="0"/>
              <a:t>BLOC HISTORIQUE</a:t>
            </a:r>
          </a:p>
          <a:p>
            <a:r>
              <a:rPr lang="fr-CA" b="1" dirty="0"/>
              <a:t>GUERRE DE MOUVEMENT</a:t>
            </a:r>
            <a:r>
              <a:rPr lang="en-US" b="1" dirty="0"/>
              <a:t>/GUERRE DE POSITION</a:t>
            </a:r>
            <a:endParaRPr lang="fr-CA" b="1" dirty="0"/>
          </a:p>
          <a:p>
            <a:r>
              <a:rPr lang="fr-CA" b="1" dirty="0"/>
              <a:t>AMÉRICANISME ET FORDISME</a:t>
            </a:r>
          </a:p>
          <a:p>
            <a:r>
              <a:rPr lang="fr-CA" b="1" dirty="0"/>
              <a:t>PHILOSOPHIE DE LA PRAXIS</a:t>
            </a:r>
          </a:p>
          <a:p>
            <a:r>
              <a:rPr lang="fr-CA" b="1" dirty="0"/>
              <a:t>L’ÉTAT INTÉGRAL</a:t>
            </a:r>
          </a:p>
          <a:p>
            <a:r>
              <a:rPr lang="fr-CA" b="1" dirty="0"/>
              <a:t>GROUPE SUBALTERNE</a:t>
            </a:r>
          </a:p>
          <a:p>
            <a:r>
              <a:rPr lang="fr-CA" b="1" dirty="0"/>
              <a:t>ORIENT</a:t>
            </a:r>
            <a:r>
              <a:rPr lang="en-CA" b="1" dirty="0"/>
              <a:t>/OCCIDENT</a:t>
            </a:r>
          </a:p>
          <a:p>
            <a:r>
              <a:rPr lang="en-CA" b="1" dirty="0"/>
              <a:t>SOCI</a:t>
            </a:r>
            <a:r>
              <a:rPr lang="fr-CA" b="1" dirty="0" err="1"/>
              <a:t>É</a:t>
            </a:r>
            <a:r>
              <a:rPr lang="en-CA" b="1" dirty="0"/>
              <a:t>TÉ CIVILE </a:t>
            </a:r>
            <a:r>
              <a:rPr lang="en-US" b="1" dirty="0"/>
              <a:t>/S</a:t>
            </a:r>
            <a:r>
              <a:rPr lang="fr-CA" b="1" dirty="0"/>
              <a:t>OCIÉTÉ POLITIQUE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7291410-2322-8D44-8544-6171CD9E71A8}"/>
              </a:ext>
            </a:extLst>
          </p:cNvPr>
          <p:cNvSpPr txBox="1"/>
          <p:nvPr/>
        </p:nvSpPr>
        <p:spPr>
          <a:xfrm>
            <a:off x="335734" y="5807057"/>
            <a:ext cx="11635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 : ANNIVERSAIRE IMPORTANT DANS L’HISTOIRE DE LA LUTTE DES CLASSES SUBALTERNES EN FRANCE</a:t>
            </a:r>
          </a:p>
          <a:p>
            <a:pPr algn="ctr"/>
            <a:r>
              <a:rPr lang="fr-CA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150</a:t>
            </a:r>
            <a:r>
              <a:rPr lang="fr-CA" i="1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fr-CA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 LA COMMUNE DE PARIS (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 mars — 30 mai 1871)</a:t>
            </a:r>
            <a:endParaRPr lang="fr-CA" sz="2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7396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EEFF-A928-4C9B-8D15-2BDD689D83C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br>
              <a:rPr lang="fr-CA" sz="2400" b="1" dirty="0">
                <a:highlight>
                  <a:srgbClr val="FF0000"/>
                </a:highlight>
              </a:rPr>
            </a:br>
            <a:r>
              <a:rPr lang="fr-CA" sz="2900" b="1" dirty="0">
                <a:solidFill>
                  <a:srgbClr val="FF0000"/>
                </a:solidFill>
              </a:rPr>
              <a:t>Quelques liens utiles…</a:t>
            </a:r>
            <a:br>
              <a:rPr lang="fr-CA" sz="2700" b="1" dirty="0">
                <a:solidFill>
                  <a:srgbClr val="FF0000"/>
                </a:solidFill>
              </a:rPr>
            </a:br>
            <a:br>
              <a:rPr lang="fr-CA" sz="2400" b="1" dirty="0"/>
            </a:br>
            <a:r>
              <a:rPr lang="fr-CA" sz="2400" dirty="0"/>
              <a:t>- LES ORIGINES HISTORIQUES DU PREMIER MAI (JOURNÉE INTERNATIONALE DES TRAVAILLEURS ET DES TRAVAILLEUSES D’APRÈS ROSA LUXEMBURG)      </a:t>
            </a:r>
            <a:br>
              <a:rPr lang="fr-CA" sz="2400" dirty="0"/>
            </a:br>
            <a:r>
              <a:rPr lang="fr-CA" sz="2400" dirty="0"/>
              <a:t>-INFORMATIONS SUR LE PREMIER MAI (AUTOUR DU THÈME: LA PRÉCARITÉ, UN ENJEU DE SANTÉ PUBLIQUE) [ÉVÉNEMENTS DU PREMIER MAI 2021]                                                                        - L’ANTICAPITALISME (2021) à MONTRÉAL AINSI QUE LE LIEN DU CIRFA</a:t>
            </a:r>
            <a:endParaRPr lang="en-C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21213-C226-467F-BC7F-577C2D13B63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41413" y="3429000"/>
            <a:ext cx="9905998" cy="3124201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https://www.marxists.org/francais/luxembur/works/1894/05/rl18940501.htm</a:t>
            </a:r>
            <a:endParaRPr lang="en-CA" b="1" dirty="0">
              <a:solidFill>
                <a:schemeClr val="tx1"/>
              </a:solidFill>
            </a:endParaRPr>
          </a:p>
          <a:p>
            <a:r>
              <a:rPr lang="en-CA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https://www.facebook.com/events/4169603356397015/</a:t>
            </a:r>
            <a:endParaRPr lang="en-CA" b="1" dirty="0">
              <a:solidFill>
                <a:schemeClr val="tx1"/>
              </a:solidFill>
            </a:endParaRPr>
          </a:p>
          <a:p>
            <a:r>
              <a:rPr lang="en-CA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https://www.clac-montreal.net/fr/node/770</a:t>
            </a:r>
            <a:endParaRPr lang="en-CA" b="1" dirty="0">
              <a:solidFill>
                <a:schemeClr val="tx1"/>
              </a:solidFill>
            </a:endParaRPr>
          </a:p>
          <a:p>
            <a:r>
              <a:rPr lang="en-CA" b="1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https://centreinternationalisterfa.org/</a:t>
            </a:r>
            <a:endParaRPr lang="en-CA" b="1" dirty="0">
              <a:solidFill>
                <a:schemeClr val="tx1"/>
              </a:solidFill>
            </a:endParaRPr>
          </a:p>
          <a:p>
            <a:r>
              <a:rPr lang="en-CA" b="1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https://www.fondazionegramsci.org/senza-categoria/premio-internazionale-alberto-cardosi/</a:t>
            </a:r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388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643</TotalTime>
  <Words>836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Mesh</vt:lpstr>
      <vt:lpstr>CRISE D’HÉGÉMONIE DURANT LA PANDÉMIE DE COVID-19 :           UNE ANALYSE GRAMSCIENNE  par omer moussaly, phd</vt:lpstr>
      <vt:lpstr>Objectifs de la présentation</vt:lpstr>
      <vt:lpstr>Structure de la présentation</vt:lpstr>
      <vt:lpstr>L’HÉGÉMONIE SELON GRAMSCI  DÉFINITION et caractéristiques principales</vt:lpstr>
      <vt:lpstr>QUELQUES OUVRAGES POUR COMPRENDRE LA PENSÉE DE GRAMSCI : </vt:lpstr>
      <vt:lpstr>concepts importants chez gramsci</vt:lpstr>
      <vt:lpstr> Quelques liens utiles…  - LES ORIGINES HISTORIQUES DU PREMIER MAI (JOURNÉE INTERNATIONALE DES TRAVAILLEURS ET DES TRAVAILLEUSES D’APRÈS ROSA LUXEMBURG)       -INFORMATIONS SUR LE PREMIER MAI (AUTOUR DU THÈME: LA PRÉCARITÉ, UN ENJEU DE SANTÉ PUBLIQUE) [ÉVÉNEMENTS DU PREMIER MAI 2021]                                                                        - L’ANTICAPITALISME (2021) à MONTRÉAL AINSI QUE LE LIEN DU CIRFA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QUELQUES OUVRAGES FONDAMENTAUX SUR ANTONIO GRAMSCI</dc:title>
  <dc:creator>Omer Moussaly</dc:creator>
  <cp:lastModifiedBy>Omer Moussaly</cp:lastModifiedBy>
  <cp:revision>47</cp:revision>
  <dcterms:created xsi:type="dcterms:W3CDTF">2021-04-25T18:27:26Z</dcterms:created>
  <dcterms:modified xsi:type="dcterms:W3CDTF">2021-04-27T17:17:34Z</dcterms:modified>
</cp:coreProperties>
</file>