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60" r:id="rId5"/>
    <p:sldId id="259" r:id="rId6"/>
    <p:sldId id="263" r:id="rId7"/>
    <p:sldId id="264" r:id="rId8"/>
    <p:sldId id="265" r:id="rId9"/>
    <p:sldId id="267" r:id="rId10"/>
    <p:sldId id="268" r:id="rId11"/>
    <p:sldId id="269" r:id="rId12"/>
    <p:sldId id="270" r:id="rId13"/>
    <p:sldId id="271" r:id="rId14"/>
    <p:sldId id="272" r:id="rId15"/>
    <p:sldId id="273" r:id="rId16"/>
    <p:sldId id="274" r:id="rId17"/>
    <p:sldId id="276" r:id="rId18"/>
    <p:sldId id="277" r:id="rId19"/>
    <p:sldId id="278" r:id="rId20"/>
    <p:sldId id="279" r:id="rId21"/>
    <p:sldId id="280" r:id="rId22"/>
    <p:sldId id="281" r:id="rId23"/>
    <p:sldId id="282" r:id="rId24"/>
    <p:sldId id="283" r:id="rId2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935" autoAdjust="0"/>
  </p:normalViewPr>
  <p:slideViewPr>
    <p:cSldViewPr>
      <p:cViewPr varScale="1">
        <p:scale>
          <a:sx n="98" d="100"/>
          <a:sy n="98" d="100"/>
        </p:scale>
        <p:origin x="-128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205840-C290-477B-82BE-9FA1B79E41E2}" type="datetimeFigureOut">
              <a:rPr lang="fr-CA" smtClean="0"/>
              <a:pPr/>
              <a:t>2014-10-30</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F12E4B-0C1E-4136-933C-1BBD183D5146}" type="slidenum">
              <a:rPr lang="fr-CA" smtClean="0"/>
              <a:pPr/>
              <a:t>‹N°›</a:t>
            </a:fld>
            <a:endParaRPr lang="fr-CA"/>
          </a:p>
        </p:txBody>
      </p:sp>
    </p:spTree>
    <p:extLst>
      <p:ext uri="{BB962C8B-B14F-4D97-AF65-F5344CB8AC3E}">
        <p14:creationId xmlns:p14="http://schemas.microsoft.com/office/powerpoint/2010/main" val="2286871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1</a:t>
            </a:fld>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2</a:t>
            </a:fld>
            <a:endParaRPr lang="fr-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La définition</a:t>
            </a:r>
            <a:r>
              <a:rPr lang="fr-CA" baseline="0" dirty="0" smtClean="0"/>
              <a:t> même du paludisme n’est pas neutre, elle reflète une certaine conception. Il existe des définitions très différentes de celles classiquement utilisées pour définir le paludisme!</a:t>
            </a:r>
            <a:endParaRPr lang="fr-CA" dirty="0"/>
          </a:p>
        </p:txBody>
      </p:sp>
      <p:sp>
        <p:nvSpPr>
          <p:cNvPr id="4" name="Espace réservé du numéro de diapositive 3"/>
          <p:cNvSpPr>
            <a:spLocks noGrp="1"/>
          </p:cNvSpPr>
          <p:nvPr>
            <p:ph type="sldNum" sz="quarter" idx="10"/>
          </p:nvPr>
        </p:nvSpPr>
        <p:spPr/>
        <p:txBody>
          <a:bodyPr/>
          <a:lstStyle/>
          <a:p>
            <a:fld id="{F3F12E4B-0C1E-4136-933C-1BBD183D5146}" type="slidenum">
              <a:rPr lang="fr-CA" smtClean="0"/>
              <a:pPr/>
              <a:t>3</a:t>
            </a:fld>
            <a:endParaRPr lang="fr-CA"/>
          </a:p>
        </p:txBody>
      </p:sp>
    </p:spTree>
    <p:extLst>
      <p:ext uri="{BB962C8B-B14F-4D97-AF65-F5344CB8AC3E}">
        <p14:creationId xmlns:p14="http://schemas.microsoft.com/office/powerpoint/2010/main" val="184102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F3F12E4B-0C1E-4136-933C-1BBD183D5146}" type="slidenum">
              <a:rPr lang="fr-CA" smtClean="0"/>
              <a:pPr/>
              <a:t>4</a:t>
            </a:fld>
            <a:endParaRPr lang="fr-CA"/>
          </a:p>
        </p:txBody>
      </p:sp>
    </p:spTree>
    <p:extLst>
      <p:ext uri="{BB962C8B-B14F-4D97-AF65-F5344CB8AC3E}">
        <p14:creationId xmlns:p14="http://schemas.microsoft.com/office/powerpoint/2010/main" val="70549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eaLnBrk="1" hangingPunct="1">
              <a:spcBef>
                <a:spcPct val="0"/>
              </a:spcBef>
            </a:pPr>
            <a:r>
              <a:rPr lang="fr-CA" altLang="fr-FR" dirty="0" smtClean="0"/>
              <a:t>Jusqu’alors, les pays récemment décolonisés continuaient de conceptualiser la santé comme le faisait autrefois</a:t>
            </a:r>
            <a:r>
              <a:rPr lang="fr-CA" altLang="fr-FR" baseline="0" dirty="0" smtClean="0"/>
              <a:t> les pays colonisateurs : </a:t>
            </a:r>
            <a:r>
              <a:rPr lang="fr-CA" altLang="fr-FR" baseline="0" dirty="0" err="1" smtClean="0"/>
              <a:t>hospitalo</a:t>
            </a:r>
            <a:r>
              <a:rPr lang="fr-CA" altLang="fr-FR" baseline="0" dirty="0" smtClean="0"/>
              <a:t>-centrisme, médecine militaire, grands programmes contre les maladies endémiques</a:t>
            </a:r>
            <a:endParaRPr lang="fr-CA" altLang="fr-FR" dirty="0" smtClean="0"/>
          </a:p>
          <a:p>
            <a:pPr eaLnBrk="1" hangingPunct="1">
              <a:spcBef>
                <a:spcPct val="0"/>
              </a:spcBef>
            </a:pPr>
            <a:r>
              <a:rPr lang="fr-CA" altLang="fr-FR" dirty="0" smtClean="0"/>
              <a:t>Bryant était un médecin et professeur américain. Son livre replace la santé comme un enjeu social, et non comme un déclic de la croissance. Il argumente que lutter contre les maladies, ce n’est pas s’occuper de la santé.</a:t>
            </a:r>
          </a:p>
          <a:p>
            <a:pPr eaLnBrk="1" hangingPunct="1">
              <a:spcBef>
                <a:spcPct val="0"/>
              </a:spcBef>
            </a:pPr>
            <a:r>
              <a:rPr lang="fr-CA" altLang="fr-FR" dirty="0" smtClean="0"/>
              <a:t>Lalonde élargit les déterminants de la santé. Il y en a 4 : les SDS, la biologie, l’environnement et le comportement</a:t>
            </a:r>
          </a:p>
          <a:p>
            <a:pPr eaLnBrk="1" hangingPunct="1">
              <a:spcBef>
                <a:spcPct val="0"/>
              </a:spcBef>
            </a:pPr>
            <a:r>
              <a:rPr lang="fr-CA" altLang="fr-FR" dirty="0" err="1" smtClean="0"/>
              <a:t>Illitch</a:t>
            </a:r>
            <a:r>
              <a:rPr lang="fr-CA" altLang="fr-FR" dirty="0" smtClean="0"/>
              <a:t> dit que les SDS sont néfastes pour la santé. Il parles des infections nosocomiales, erreurs médicales, etc. Très </a:t>
            </a:r>
            <a:r>
              <a:rPr lang="fr-CA" altLang="fr-FR" dirty="0" err="1" smtClean="0"/>
              <a:t>très</a:t>
            </a:r>
            <a:r>
              <a:rPr lang="fr-CA" altLang="fr-FR" dirty="0" smtClean="0"/>
              <a:t> critique.</a:t>
            </a:r>
          </a:p>
          <a:p>
            <a:pPr eaLnBrk="1" hangingPunct="1">
              <a:spcBef>
                <a:spcPct val="0"/>
              </a:spcBef>
            </a:pPr>
            <a:r>
              <a:rPr lang="fr-CA" altLang="fr-FR" dirty="0" err="1" smtClean="0"/>
              <a:t>McKeown</a:t>
            </a:r>
            <a:r>
              <a:rPr lang="fr-CA" altLang="fr-FR" dirty="0" smtClean="0"/>
              <a:t> montre que ce n’est pas tant les avancées médicales qui ont prolongé la vie, amélioré la santé et augmenté la population, mais bien l’amélioration des conditions de vie (alimentation, hygiène et ensuite immunisation et traitements). Ce sera manipulé comme argument par le courant néolibéral qui argumente que l’État ne doit pas s’occuper de la santé des individus. </a:t>
            </a:r>
            <a:r>
              <a:rPr lang="fr-CA" altLang="fr-FR" dirty="0" err="1" smtClean="0"/>
              <a:t>McKeown</a:t>
            </a:r>
            <a:r>
              <a:rPr lang="fr-CA" altLang="fr-FR" dirty="0" smtClean="0"/>
              <a:t>, au contraire, montre que l’État doit résolument prendre des politiques sociales, ce sont elles qui améliorent la santé des individus. </a:t>
            </a:r>
            <a:endParaRPr lang="fr-CA" dirty="0"/>
          </a:p>
        </p:txBody>
      </p:sp>
      <p:sp>
        <p:nvSpPr>
          <p:cNvPr id="4" name="Espace réservé du numéro de diapositive 3"/>
          <p:cNvSpPr>
            <a:spLocks noGrp="1"/>
          </p:cNvSpPr>
          <p:nvPr>
            <p:ph type="sldNum" sz="quarter" idx="10"/>
          </p:nvPr>
        </p:nvSpPr>
        <p:spPr/>
        <p:txBody>
          <a:bodyPr/>
          <a:lstStyle/>
          <a:p>
            <a:fld id="{F3F12E4B-0C1E-4136-933C-1BBD183D5146}" type="slidenum">
              <a:rPr lang="fr-CA" smtClean="0"/>
              <a:pPr/>
              <a:t>5</a:t>
            </a:fld>
            <a:endParaRPr lang="fr-CA"/>
          </a:p>
        </p:txBody>
      </p:sp>
    </p:spTree>
    <p:extLst>
      <p:ext uri="{BB962C8B-B14F-4D97-AF65-F5344CB8AC3E}">
        <p14:creationId xmlns:p14="http://schemas.microsoft.com/office/powerpoint/2010/main" val="3112352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6</a:t>
            </a:fld>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7</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8</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9</a:t>
            </a:fld>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10</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11</a:t>
            </a:fld>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Inspiration : barefoot </a:t>
            </a:r>
            <a:r>
              <a:rPr lang="fr-CA" dirty="0" err="1" smtClean="0"/>
              <a:t>doctors</a:t>
            </a:r>
            <a:r>
              <a:rPr lang="fr-CA" dirty="0" smtClean="0"/>
              <a:t> en</a:t>
            </a:r>
            <a:r>
              <a:rPr lang="fr-CA" baseline="0" dirty="0" smtClean="0"/>
              <a:t> Chine</a:t>
            </a:r>
            <a:endParaRPr lang="fr-CA" dirty="0"/>
          </a:p>
        </p:txBody>
      </p:sp>
      <p:sp>
        <p:nvSpPr>
          <p:cNvPr id="4" name="Espace réservé du numéro de diapositive 3"/>
          <p:cNvSpPr>
            <a:spLocks noGrp="1"/>
          </p:cNvSpPr>
          <p:nvPr>
            <p:ph type="sldNum" sz="quarter" idx="10"/>
          </p:nvPr>
        </p:nvSpPr>
        <p:spPr/>
        <p:txBody>
          <a:bodyPr/>
          <a:lstStyle/>
          <a:p>
            <a:fld id="{F3F12E4B-0C1E-4136-933C-1BBD183D5146}" type="slidenum">
              <a:rPr lang="fr-CA" smtClean="0"/>
              <a:pPr/>
              <a:t>12</a:t>
            </a:fld>
            <a:endParaRPr lang="fr-CA"/>
          </a:p>
        </p:txBody>
      </p:sp>
    </p:spTree>
    <p:extLst>
      <p:ext uri="{BB962C8B-B14F-4D97-AF65-F5344CB8AC3E}">
        <p14:creationId xmlns:p14="http://schemas.microsoft.com/office/powerpoint/2010/main" val="2745282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13</a:t>
            </a:fld>
            <a:endParaRPr lang="fr-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14</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F3F12E4B-0C1E-4136-933C-1BBD183D5146}" type="slidenum">
              <a:rPr lang="fr-CA" smtClean="0"/>
              <a:pPr/>
              <a:t>15</a:t>
            </a:fld>
            <a:endParaRPr lang="fr-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Appel de Jeffrey Sachs</a:t>
            </a:r>
            <a:endParaRPr lang="fr-CA" dirty="0"/>
          </a:p>
        </p:txBody>
      </p:sp>
      <p:sp>
        <p:nvSpPr>
          <p:cNvPr id="4" name="Espace réservé du numéro de diapositive 3"/>
          <p:cNvSpPr>
            <a:spLocks noGrp="1"/>
          </p:cNvSpPr>
          <p:nvPr>
            <p:ph type="sldNum" sz="quarter" idx="10"/>
          </p:nvPr>
        </p:nvSpPr>
        <p:spPr/>
        <p:txBody>
          <a:bodyPr/>
          <a:lstStyle/>
          <a:p>
            <a:fld id="{F3F12E4B-0C1E-4136-933C-1BBD183D5146}" type="slidenum">
              <a:rPr lang="fr-CA" smtClean="0"/>
              <a:pPr/>
              <a:t>16</a:t>
            </a:fld>
            <a:endParaRPr lang="fr-CA"/>
          </a:p>
        </p:txBody>
      </p:sp>
    </p:spTree>
    <p:extLst>
      <p:ext uri="{BB962C8B-B14F-4D97-AF65-F5344CB8AC3E}">
        <p14:creationId xmlns:p14="http://schemas.microsoft.com/office/powerpoint/2010/main" val="95032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1B964348-B3D8-4840-8830-E5D1F8F08DA7}" type="datetimeFigureOut">
              <a:rPr lang="fr-CA" smtClean="0"/>
              <a:pPr/>
              <a:t>2014-10-30</a:t>
            </a:fld>
            <a:endParaRPr lang="fr-CA"/>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8B66539C-5BF9-4585-AC9B-DE3D3EFD79A0}" type="slidenum">
              <a:rPr lang="fr-CA" smtClean="0"/>
              <a:pPr/>
              <a:t>‹N°›</a:t>
            </a:fld>
            <a:endParaRPr lang="fr-CA"/>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fr-CA"/>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fr-FR" smtClean="0"/>
              <a:t>Modifiez le style du titre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8B66539C-5BF9-4585-AC9B-DE3D3EFD79A0}" type="slidenum">
              <a:rPr lang="fr-CA" smtClean="0"/>
              <a:pPr/>
              <a:t>‹N°›</a:t>
            </a:fld>
            <a:endParaRPr lang="fr-CA"/>
          </a:p>
        </p:txBody>
      </p:sp>
      <p:sp>
        <p:nvSpPr>
          <p:cNvPr id="7" name="Title 6"/>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9" name="Date Placeholder 8"/>
          <p:cNvSpPr>
            <a:spLocks noGrp="1"/>
          </p:cNvSpPr>
          <p:nvPr>
            <p:ph type="dt" sz="half" idx="10"/>
          </p:nvPr>
        </p:nvSpPr>
        <p:spPr/>
        <p:txBody>
          <a:bodyPr/>
          <a:lstStyle>
            <a:lvl1pPr>
              <a:defRPr>
                <a:solidFill>
                  <a:srgbClr val="FFFFFF"/>
                </a:solidFill>
              </a:defRPr>
            </a:lvl1pPr>
          </a:lstStyle>
          <a:p>
            <a:fld id="{1B964348-B3D8-4840-8830-E5D1F8F08DA7}" type="datetimeFigureOut">
              <a:rPr lang="fr-CA" smtClean="0"/>
              <a:pPr/>
              <a:t>2014-10-30</a:t>
            </a:fld>
            <a:endParaRPr lang="fr-CA"/>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8B66539C-5BF9-4585-AC9B-DE3D3EFD79A0}" type="slidenum">
              <a:rPr lang="fr-CA" smtClean="0"/>
              <a:pPr/>
              <a:t>‹N°›</a:t>
            </a:fld>
            <a:endParaRPr lang="fr-CA"/>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fr-CA"/>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fr-FR" smtClean="0"/>
              <a:t>Modifiez le style du titre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8B66539C-5BF9-4585-AC9B-DE3D3EFD79A0}" type="slidenum">
              <a:rPr lang="fr-CA" smtClean="0"/>
              <a:pPr/>
              <a:t>‹N°›</a:t>
            </a:fld>
            <a:endParaRPr lang="fr-CA"/>
          </a:p>
        </p:txBody>
      </p:sp>
      <p:sp>
        <p:nvSpPr>
          <p:cNvPr id="8" name="Title 7"/>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8B66539C-5BF9-4585-AC9B-DE3D3EFD79A0}" type="slidenum">
              <a:rPr lang="fr-CA" smtClean="0"/>
              <a:pPr/>
              <a:t>‹N°›</a:t>
            </a:fld>
            <a:endParaRPr lang="fr-CA"/>
          </a:p>
        </p:txBody>
      </p:sp>
      <p:sp>
        <p:nvSpPr>
          <p:cNvPr id="10" name="Title 9"/>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8B66539C-5BF9-4585-AC9B-DE3D3EFD79A0}" type="slidenum">
              <a:rPr lang="fr-CA" smtClean="0"/>
              <a:pPr/>
              <a:t>‹N°›</a:t>
            </a:fld>
            <a:endParaRPr lang="fr-CA"/>
          </a:p>
        </p:txBody>
      </p:sp>
      <p:sp>
        <p:nvSpPr>
          <p:cNvPr id="6" name="Title 5"/>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8B66539C-5BF9-4585-AC9B-DE3D3EFD79A0}" type="slidenum">
              <a:rPr lang="fr-CA" smtClean="0"/>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8B66539C-5BF9-4585-AC9B-DE3D3EFD79A0}" type="slidenum">
              <a:rPr lang="fr-CA" smtClean="0"/>
              <a:pPr/>
              <a:t>‹N°›</a:t>
            </a:fld>
            <a:endParaRPr lang="fr-CA"/>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fr-FR" smtClean="0"/>
              <a:t>Modifiez le style du titre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8B66539C-5BF9-4585-AC9B-DE3D3EFD79A0}" type="slidenum">
              <a:rPr lang="fr-CA" smtClean="0"/>
              <a:pPr/>
              <a:t>‹N°›</a:t>
            </a:fld>
            <a:endParaRPr lang="fr-CA"/>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fr-FR" smtClean="0"/>
              <a:t>Modifiez le style du titre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8B66539C-5BF9-4585-AC9B-DE3D3EFD79A0}" type="slidenum">
              <a:rPr lang="fr-CA" smtClean="0"/>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B964348-B3D8-4840-8830-E5D1F8F08DA7}" type="datetimeFigureOut">
              <a:rPr lang="fr-CA" smtClean="0"/>
              <a:pPr/>
              <a:t>2014-10-30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8B66539C-5BF9-4585-AC9B-DE3D3EFD79A0}" type="slidenum">
              <a:rPr lang="fr-CA" smtClean="0"/>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1B964348-B3D8-4840-8830-E5D1F8F08DA7}" type="datetimeFigureOut">
              <a:rPr lang="fr-CA" smtClean="0"/>
              <a:pPr/>
              <a:t>2014-10-30</a:t>
            </a:fld>
            <a:endParaRPr lang="fr-CA"/>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fr-CA"/>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8B66539C-5BF9-4585-AC9B-DE3D3EFD79A0}" type="slidenum">
              <a:rPr lang="fr-CA" smtClean="0"/>
              <a:pPr/>
              <a:t>‹N°›</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normAutofit/>
          </a:bodyPr>
          <a:lstStyle/>
          <a:p>
            <a:r>
              <a:rPr lang="fr-CA" sz="1850" dirty="0" smtClean="0"/>
              <a:t>Valéry Ridde</a:t>
            </a:r>
          </a:p>
          <a:p>
            <a:r>
              <a:rPr lang="fr-CA" sz="1850" dirty="0" smtClean="0"/>
              <a:t>Thomas </a:t>
            </a:r>
            <a:r>
              <a:rPr lang="fr-CA" sz="1850" dirty="0" err="1" smtClean="0"/>
              <a:t>Druetz</a:t>
            </a:r>
            <a:endParaRPr lang="fr-CA" sz="1850" dirty="0" smtClean="0"/>
          </a:p>
          <a:p>
            <a:r>
              <a:rPr lang="fr-CA" sz="1850" dirty="0" smtClean="0"/>
              <a:t>Sylvie Zongo</a:t>
            </a:r>
            <a:endParaRPr lang="fr-CA" sz="1850" dirty="0"/>
          </a:p>
        </p:txBody>
      </p:sp>
      <p:sp>
        <p:nvSpPr>
          <p:cNvPr id="2" name="Titre 1"/>
          <p:cNvSpPr>
            <a:spLocks noGrp="1"/>
          </p:cNvSpPr>
          <p:nvPr>
            <p:ph type="title"/>
          </p:nvPr>
        </p:nvSpPr>
        <p:spPr>
          <a:xfrm>
            <a:off x="457200" y="1196752"/>
            <a:ext cx="6324600" cy="4608512"/>
          </a:xfrm>
        </p:spPr>
        <p:txBody>
          <a:bodyPr/>
          <a:lstStyle/>
          <a:p>
            <a:r>
              <a:rPr lang="fr-CA" sz="2800" b="1" dirty="0"/>
              <a:t>Le retour de la conception biomédicale de la maladie dans les politiques internationales de santé communautaire : l’exemple du paludisme en </a:t>
            </a:r>
            <a:r>
              <a:rPr lang="fr-CA" sz="2800" b="1" dirty="0" smtClean="0"/>
              <a:t>Afrique</a:t>
            </a:r>
            <a:br>
              <a:rPr lang="fr-CA" sz="2800" b="1" dirty="0" smtClean="0"/>
            </a:br>
            <a:r>
              <a:rPr lang="fr-CA" sz="2800" b="1" dirty="0"/>
              <a:t/>
            </a:r>
            <a:br>
              <a:rPr lang="fr-CA" sz="2800" b="1" dirty="0"/>
            </a:br>
            <a:r>
              <a:rPr lang="fr-CA" sz="2800" b="1" dirty="0" smtClean="0"/>
              <a:t/>
            </a:r>
            <a:br>
              <a:rPr lang="fr-CA" sz="2800" b="1" dirty="0" smtClean="0"/>
            </a:br>
            <a:r>
              <a:rPr lang="fr-CA" sz="2800" b="1" dirty="0"/>
              <a:t/>
            </a:r>
            <a:br>
              <a:rPr lang="fr-CA" sz="2800" b="1" dirty="0"/>
            </a:br>
            <a:r>
              <a:rPr lang="fr-CA" sz="2200" b="1" dirty="0" smtClean="0"/>
              <a:t>Conférence-midi du CIRDIS</a:t>
            </a:r>
            <a:br>
              <a:rPr lang="fr-CA" sz="2200" b="1" dirty="0" smtClean="0"/>
            </a:br>
            <a:r>
              <a:rPr lang="fr-CA" sz="2200" b="1" dirty="0" smtClean="0"/>
              <a:t>Montréal, 30-10-2014</a:t>
            </a:r>
            <a:endParaRPr lang="fr-CA" sz="2200" b="1" dirty="0"/>
          </a:p>
        </p:txBody>
      </p:sp>
    </p:spTree>
    <p:extLst>
      <p:ext uri="{BB962C8B-B14F-4D97-AF65-F5344CB8AC3E}">
        <p14:creationId xmlns:p14="http://schemas.microsoft.com/office/powerpoint/2010/main" val="3127392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a:bodyPr>
          <a:lstStyle/>
          <a:p>
            <a:pPr marL="45720" indent="0">
              <a:buNone/>
            </a:pPr>
            <a:endParaRPr lang="fr-CA" dirty="0" smtClean="0"/>
          </a:p>
          <a:p>
            <a:pPr marL="45720" indent="0">
              <a:buNone/>
            </a:pPr>
            <a:r>
              <a:rPr lang="fr-CA" dirty="0" smtClean="0"/>
              <a:t>Mot d’introduction</a:t>
            </a:r>
            <a:endParaRPr lang="fr-CA" i="1" dirty="0" smtClean="0"/>
          </a:p>
          <a:p>
            <a:pPr marL="45720" indent="0">
              <a:buNone/>
            </a:pPr>
            <a:endParaRPr lang="fr-CA" i="1" dirty="0"/>
          </a:p>
          <a:p>
            <a:pPr marL="45720" indent="0">
              <a:buNone/>
            </a:pPr>
            <a:r>
              <a:rPr lang="fr-CA" dirty="0" smtClean="0"/>
              <a:t>Évolution </a:t>
            </a:r>
            <a:r>
              <a:rPr lang="fr-CA" dirty="0" smtClean="0"/>
              <a:t>des conceptions du paludisme</a:t>
            </a:r>
            <a:endParaRPr lang="fr-CA" dirty="0"/>
          </a:p>
          <a:p>
            <a:pPr marL="45720" indent="0">
              <a:buNone/>
            </a:pPr>
            <a:endParaRPr lang="fr-CA" dirty="0" smtClean="0"/>
          </a:p>
          <a:p>
            <a:pPr marL="45720" indent="0">
              <a:buNone/>
            </a:pPr>
            <a:r>
              <a:rPr lang="fr-CA" dirty="0" smtClean="0"/>
              <a:t>Exemple 1 : Le recours aux agents de santé communautaires </a:t>
            </a:r>
          </a:p>
          <a:p>
            <a:pPr marL="45720" indent="0">
              <a:buNone/>
            </a:pPr>
            <a:endParaRPr lang="fr-CA" dirty="0" smtClean="0"/>
          </a:p>
          <a:p>
            <a:pPr marL="45720" indent="0">
              <a:buNone/>
            </a:pPr>
            <a:r>
              <a:rPr lang="fr-CA" dirty="0" smtClean="0"/>
              <a:t>Exemple 2 : L’utilisation des tests de diagnostic rapide</a:t>
            </a:r>
          </a:p>
          <a:p>
            <a:pPr marL="45720" indent="0">
              <a:buNone/>
            </a:pPr>
            <a:endParaRPr lang="fr-CA" dirty="0"/>
          </a:p>
          <a:p>
            <a:pPr marL="45720" indent="0">
              <a:buNone/>
            </a:pPr>
            <a:r>
              <a:rPr lang="fr-CA" dirty="0" smtClean="0"/>
              <a:t>Conclusion</a:t>
            </a:r>
          </a:p>
          <a:p>
            <a:pPr marL="45720" indent="0">
              <a:buNone/>
            </a:pPr>
            <a:endParaRPr lang="fr-CA" i="1" dirty="0"/>
          </a:p>
        </p:txBody>
      </p:sp>
      <p:sp>
        <p:nvSpPr>
          <p:cNvPr id="3" name="Titre 2"/>
          <p:cNvSpPr>
            <a:spLocks noGrp="1"/>
          </p:cNvSpPr>
          <p:nvPr>
            <p:ph type="title"/>
          </p:nvPr>
        </p:nvSpPr>
        <p:spPr/>
        <p:txBody>
          <a:bodyPr/>
          <a:lstStyle/>
          <a:p>
            <a:r>
              <a:rPr lang="fr-CA" dirty="0" smtClean="0"/>
              <a:t>Plan de la présentation</a:t>
            </a:r>
            <a:endParaRPr lang="fr-CA" dirty="0"/>
          </a:p>
        </p:txBody>
      </p:sp>
    </p:spTree>
    <p:extLst>
      <p:ext uri="{BB962C8B-B14F-4D97-AF65-F5344CB8AC3E}">
        <p14:creationId xmlns:p14="http://schemas.microsoft.com/office/powerpoint/2010/main" val="4101739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0999" y="1719070"/>
            <a:ext cx="8407893" cy="4662257"/>
          </a:xfrm>
        </p:spPr>
        <p:txBody>
          <a:bodyPr>
            <a:normAutofit lnSpcReduction="10000"/>
          </a:bodyPr>
          <a:lstStyle/>
          <a:p>
            <a:pPr marL="45720" indent="0">
              <a:buNone/>
            </a:pPr>
            <a:endParaRPr lang="fr-CA" dirty="0" smtClean="0"/>
          </a:p>
          <a:p>
            <a:r>
              <a:rPr lang="fr-CA" dirty="0" smtClean="0"/>
              <a:t>Qu’est-ce que le paludisme ?</a:t>
            </a:r>
          </a:p>
          <a:p>
            <a:pPr marL="365760" lvl="1" indent="0">
              <a:buNone/>
            </a:pPr>
            <a:r>
              <a:rPr lang="fr-CA" i="1" dirty="0" smtClean="0"/>
              <a:t>	Maladie parasitaire due à l’infestation par des hématozoaires 	(organismes unicellulaires, type particulier de protozoaires) du 	genre Plasmodium et transmise par l’anophèle.</a:t>
            </a:r>
          </a:p>
          <a:p>
            <a:endParaRPr lang="fr-CA" dirty="0" smtClean="0"/>
          </a:p>
          <a:p>
            <a:endParaRPr lang="fr-CA" dirty="0"/>
          </a:p>
          <a:p>
            <a:r>
              <a:rPr lang="fr-CA" dirty="0" smtClean="0"/>
              <a:t>Existe-t-il vraiment des « conceptions » du paludisme ?</a:t>
            </a:r>
          </a:p>
          <a:p>
            <a:endParaRPr lang="fr-CA" dirty="0"/>
          </a:p>
          <a:p>
            <a:endParaRPr lang="fr-CA" dirty="0" smtClean="0"/>
          </a:p>
          <a:p>
            <a:r>
              <a:rPr lang="fr-CA" dirty="0" smtClean="0"/>
              <a:t>Objectif : montrer que les changements qu’ont connu les efforts de lutte contre le paludisme reflètent un changement de paradigme au sein des organisations internationales</a:t>
            </a:r>
          </a:p>
          <a:p>
            <a:pPr lvl="1">
              <a:buFont typeface="Wingdings" panose="05000000000000000000" pitchFamily="2" charset="2"/>
              <a:buChar char="Ø"/>
            </a:pPr>
            <a:r>
              <a:rPr lang="fr-CA" dirty="0" smtClean="0"/>
              <a:t>	C’est plus qu’un simple réajustement des interventions</a:t>
            </a:r>
            <a:endParaRPr lang="fr-CA" dirty="0"/>
          </a:p>
        </p:txBody>
      </p:sp>
      <p:sp>
        <p:nvSpPr>
          <p:cNvPr id="3" name="Titre 2"/>
          <p:cNvSpPr>
            <a:spLocks noGrp="1"/>
          </p:cNvSpPr>
          <p:nvPr>
            <p:ph type="title"/>
          </p:nvPr>
        </p:nvSpPr>
        <p:spPr/>
        <p:txBody>
          <a:bodyPr/>
          <a:lstStyle/>
          <a:p>
            <a:r>
              <a:rPr lang="fr-CA" dirty="0" smtClean="0"/>
              <a:t>Le paludisme</a:t>
            </a:r>
            <a:endParaRPr lang="fr-CA" dirty="0"/>
          </a:p>
        </p:txBody>
      </p:sp>
    </p:spTree>
    <p:extLst>
      <p:ext uri="{BB962C8B-B14F-4D97-AF65-F5344CB8AC3E}">
        <p14:creationId xmlns:p14="http://schemas.microsoft.com/office/powerpoint/2010/main" val="1375542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CA" dirty="0" smtClean="0"/>
              <a:t>Le cycle de transmission</a:t>
            </a:r>
            <a:endParaRPr lang="fr-CA"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772816"/>
            <a:ext cx="8543223" cy="4806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4324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CA" dirty="0" smtClean="0"/>
          </a:p>
          <a:p>
            <a:endParaRPr lang="fr-CA" dirty="0" smtClean="0"/>
          </a:p>
          <a:p>
            <a:r>
              <a:rPr lang="fr-CA" dirty="0" smtClean="0"/>
              <a:t>La conférence d’Alma-Ata (1978) est une révolution en santé publique</a:t>
            </a:r>
          </a:p>
          <a:p>
            <a:endParaRPr lang="fr-CA" dirty="0"/>
          </a:p>
          <a:p>
            <a:r>
              <a:rPr lang="fr-CA" dirty="0" smtClean="0"/>
              <a:t>Mission des pays non alignés : redéfinir la santé, s’extirper du modèle colonial (</a:t>
            </a:r>
            <a:r>
              <a:rPr lang="fr-CA" dirty="0" err="1" smtClean="0"/>
              <a:t>hospitalo</a:t>
            </a:r>
            <a:r>
              <a:rPr lang="fr-CA" dirty="0" smtClean="0"/>
              <a:t>-centrisme, </a:t>
            </a:r>
            <a:r>
              <a:rPr lang="fr-CA" dirty="0" smtClean="0"/>
              <a:t>santé urbaine, programmes </a:t>
            </a:r>
            <a:r>
              <a:rPr lang="fr-CA" dirty="0" smtClean="0"/>
              <a:t>contre les grandes maladies endémiques)</a:t>
            </a:r>
          </a:p>
          <a:p>
            <a:pPr>
              <a:buNone/>
            </a:pPr>
            <a:endParaRPr lang="fr-CA" dirty="0" smtClean="0"/>
          </a:p>
          <a:p>
            <a:r>
              <a:rPr lang="fr-CA" dirty="0" smtClean="0"/>
              <a:t>La santé ne découle pas de la croissance économique. Les États doivent </a:t>
            </a:r>
            <a:r>
              <a:rPr lang="fr-CA" dirty="0"/>
              <a:t>agir par des politiques publiques sociales</a:t>
            </a:r>
          </a:p>
          <a:p>
            <a:pPr marL="45720" indent="0">
              <a:buNone/>
            </a:pPr>
            <a:endParaRPr lang="fr-CA" dirty="0" smtClean="0"/>
          </a:p>
        </p:txBody>
      </p:sp>
      <p:sp>
        <p:nvSpPr>
          <p:cNvPr id="3" name="Titre 2"/>
          <p:cNvSpPr>
            <a:spLocks noGrp="1"/>
          </p:cNvSpPr>
          <p:nvPr>
            <p:ph type="title"/>
          </p:nvPr>
        </p:nvSpPr>
        <p:spPr/>
        <p:txBody>
          <a:bodyPr/>
          <a:lstStyle/>
          <a:p>
            <a:r>
              <a:rPr lang="fr-CA" dirty="0" smtClean="0"/>
              <a:t>Alma-Ata (1)</a:t>
            </a:r>
            <a:endParaRPr lang="fr-CA" dirty="0"/>
          </a:p>
        </p:txBody>
      </p:sp>
    </p:spTree>
    <p:extLst>
      <p:ext uri="{BB962C8B-B14F-4D97-AF65-F5344CB8AC3E}">
        <p14:creationId xmlns:p14="http://schemas.microsoft.com/office/powerpoint/2010/main" val="10761955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lnSpcReduction="10000"/>
          </a:bodyPr>
          <a:lstStyle/>
          <a:p>
            <a:endParaRPr lang="fr-CA" dirty="0" smtClean="0"/>
          </a:p>
          <a:p>
            <a:pPr marL="45720" indent="0">
              <a:buNone/>
            </a:pPr>
            <a:r>
              <a:rPr lang="fr-CA" dirty="0" smtClean="0"/>
              <a:t>Mode d’action : les soins de santé primaires</a:t>
            </a:r>
          </a:p>
          <a:p>
            <a:pPr marL="903288" indent="0">
              <a:buNone/>
            </a:pPr>
            <a:r>
              <a:rPr lang="fr-CA" dirty="0"/>
              <a:t>	</a:t>
            </a:r>
            <a:r>
              <a:rPr lang="fr-CA" sz="1800" i="1" dirty="0" smtClean="0"/>
              <a:t>Les </a:t>
            </a:r>
            <a:r>
              <a:rPr lang="fr-CA" sz="1800" i="1" dirty="0"/>
              <a:t>soins de santé primaires sont des soins de santé </a:t>
            </a:r>
            <a:r>
              <a:rPr lang="fr-CA" sz="1800" i="1" dirty="0" smtClean="0"/>
              <a:t>essentiels </a:t>
            </a:r>
            <a:r>
              <a:rPr lang="fr-CA" sz="1800" i="1" dirty="0"/>
              <a:t>fondés sur des méthodes et une technologie </a:t>
            </a:r>
            <a:r>
              <a:rPr lang="fr-CA" sz="1800" i="1" dirty="0" smtClean="0"/>
              <a:t>pratiques</a:t>
            </a:r>
            <a:r>
              <a:rPr lang="fr-CA" sz="1800" i="1" dirty="0"/>
              <a:t>, scientifiquement viables et socialement </a:t>
            </a:r>
            <a:r>
              <a:rPr lang="fr-CA" sz="1800" i="1" dirty="0" smtClean="0"/>
              <a:t>acceptables </a:t>
            </a:r>
            <a:r>
              <a:rPr lang="fr-CA" sz="1800" dirty="0" smtClean="0"/>
              <a:t>[…].</a:t>
            </a:r>
            <a:r>
              <a:rPr lang="fr-CA" sz="1800" i="1" dirty="0" smtClean="0"/>
              <a:t> Ils font </a:t>
            </a:r>
            <a:r>
              <a:rPr lang="fr-CA" sz="1800" i="1" dirty="0"/>
              <a:t>intervenir, outre le secteur de la santé, tous les secteurs et domaines connexes du développement national et </a:t>
            </a:r>
            <a:r>
              <a:rPr lang="fr-CA" sz="1800" i="1" dirty="0" smtClean="0"/>
              <a:t>communautaire […]. Ils exigent </a:t>
            </a:r>
            <a:r>
              <a:rPr lang="fr-CA" sz="1800" i="1" dirty="0"/>
              <a:t>et favorisent au maximum l'auto-responsabilité de la collectivité et des individus </a:t>
            </a:r>
          </a:p>
          <a:p>
            <a:pPr marL="285750" indent="-203200"/>
            <a:endParaRPr lang="fr-CA" sz="1800" i="1" dirty="0" smtClean="0"/>
          </a:p>
          <a:p>
            <a:pPr marL="82550" indent="0">
              <a:buNone/>
            </a:pPr>
            <a:r>
              <a:rPr lang="fr-CA" dirty="0" smtClean="0"/>
              <a:t>Vision holistique, multisectorielle de la </a:t>
            </a:r>
            <a:r>
              <a:rPr lang="fr-CA" dirty="0" smtClean="0"/>
              <a:t>santé</a:t>
            </a:r>
            <a:endParaRPr lang="fr-CA" dirty="0" smtClean="0"/>
          </a:p>
          <a:p>
            <a:pPr marL="82550" indent="0">
              <a:buNone/>
            </a:pPr>
            <a:endParaRPr lang="fr-CA" dirty="0" smtClean="0"/>
          </a:p>
          <a:p>
            <a:pPr marL="82550" indent="0">
              <a:buNone/>
            </a:pPr>
            <a:r>
              <a:rPr lang="fr-CA" dirty="0" smtClean="0"/>
              <a:t>Le paludisme = une manifestation de la vulnérabilité et du manque d’autodétermination des </a:t>
            </a:r>
            <a:r>
              <a:rPr lang="fr-CA" dirty="0" smtClean="0"/>
              <a:t>communautés</a:t>
            </a:r>
            <a:endParaRPr lang="fr-CA" dirty="0" smtClean="0"/>
          </a:p>
        </p:txBody>
      </p:sp>
      <p:sp>
        <p:nvSpPr>
          <p:cNvPr id="3" name="Titre 2"/>
          <p:cNvSpPr>
            <a:spLocks noGrp="1"/>
          </p:cNvSpPr>
          <p:nvPr>
            <p:ph type="title"/>
          </p:nvPr>
        </p:nvSpPr>
        <p:spPr/>
        <p:txBody>
          <a:bodyPr/>
          <a:lstStyle/>
          <a:p>
            <a:r>
              <a:rPr lang="fr-CA" dirty="0" smtClean="0"/>
              <a:t>Alma-Ata (2)</a:t>
            </a:r>
            <a:endParaRPr lang="fr-CA" dirty="0"/>
          </a:p>
        </p:txBody>
      </p:sp>
    </p:spTree>
    <p:extLst>
      <p:ext uri="{BB962C8B-B14F-4D97-AF65-F5344CB8AC3E}">
        <p14:creationId xmlns:p14="http://schemas.microsoft.com/office/powerpoint/2010/main" val="1063406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p:txBody>
          <a:bodyPr>
            <a:normAutofit lnSpcReduction="10000"/>
          </a:bodyPr>
          <a:lstStyle/>
          <a:p>
            <a:endParaRPr lang="fr-CA" dirty="0" smtClean="0"/>
          </a:p>
          <a:p>
            <a:r>
              <a:rPr lang="fr-CA" dirty="0" smtClean="0"/>
              <a:t>Récession économique et crise de la dette</a:t>
            </a:r>
          </a:p>
          <a:p>
            <a:pPr marL="45720" indent="0">
              <a:buNone/>
            </a:pPr>
            <a:endParaRPr lang="fr-CA" dirty="0" smtClean="0"/>
          </a:p>
          <a:p>
            <a:r>
              <a:rPr lang="fr-CA" dirty="0" smtClean="0"/>
              <a:t>Politiques d’ajustement structurel et initiative de Bamako (1987)</a:t>
            </a:r>
          </a:p>
          <a:p>
            <a:endParaRPr lang="fr-CA" dirty="0"/>
          </a:p>
          <a:p>
            <a:r>
              <a:rPr lang="fr-CA" dirty="0" smtClean="0"/>
              <a:t>Montée en puissance de la banque mondiale, nouvelle orientation d’UNICEF (James Grant)</a:t>
            </a:r>
          </a:p>
          <a:p>
            <a:endParaRPr lang="fr-CA" dirty="0"/>
          </a:p>
          <a:p>
            <a:r>
              <a:rPr lang="fr-CA" dirty="0" smtClean="0"/>
              <a:t>L’OMS recule</a:t>
            </a:r>
          </a:p>
          <a:p>
            <a:endParaRPr lang="fr-CA" dirty="0"/>
          </a:p>
          <a:p>
            <a:pPr marL="45720" indent="0">
              <a:buNone/>
            </a:pPr>
            <a:r>
              <a:rPr lang="fr-CA" dirty="0" smtClean="0"/>
              <a:t>=&gt; SSP </a:t>
            </a:r>
            <a:r>
              <a:rPr lang="fr-CA" dirty="0"/>
              <a:t>deviennent soins de santé primaires </a:t>
            </a:r>
            <a:r>
              <a:rPr lang="fr-CA" dirty="0" smtClean="0"/>
              <a:t>sélectifs. </a:t>
            </a:r>
          </a:p>
          <a:p>
            <a:pPr marL="45720" indent="0">
              <a:buNone/>
            </a:pPr>
            <a:r>
              <a:rPr lang="fr-CA" dirty="0" smtClean="0"/>
              <a:t>	Oxymore </a:t>
            </a:r>
            <a:endParaRPr lang="fr-CA" dirty="0"/>
          </a:p>
          <a:p>
            <a:pPr marL="45720" indent="0">
              <a:buNone/>
            </a:pPr>
            <a:endParaRPr lang="fr-CA" dirty="0"/>
          </a:p>
        </p:txBody>
      </p:sp>
      <p:sp>
        <p:nvSpPr>
          <p:cNvPr id="5" name="Titre 4"/>
          <p:cNvSpPr>
            <a:spLocks noGrp="1"/>
          </p:cNvSpPr>
          <p:nvPr>
            <p:ph type="title"/>
          </p:nvPr>
        </p:nvSpPr>
        <p:spPr/>
        <p:txBody>
          <a:bodyPr/>
          <a:lstStyle/>
          <a:p>
            <a:r>
              <a:rPr lang="fr-CA" dirty="0" smtClean="0"/>
              <a:t>après Alma-Ata</a:t>
            </a:r>
            <a:endParaRPr lang="fr-CA" dirty="0"/>
          </a:p>
        </p:txBody>
      </p:sp>
    </p:spTree>
    <p:extLst>
      <p:ext uri="{BB962C8B-B14F-4D97-AF65-F5344CB8AC3E}">
        <p14:creationId xmlns:p14="http://schemas.microsoft.com/office/powerpoint/2010/main" val="441969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0999" y="1719070"/>
            <a:ext cx="8407893" cy="4806273"/>
          </a:xfrm>
        </p:spPr>
        <p:txBody>
          <a:bodyPr>
            <a:normAutofit/>
          </a:bodyPr>
          <a:lstStyle/>
          <a:p>
            <a:pPr marL="0" indent="0">
              <a:buNone/>
              <a:defRPr/>
            </a:pPr>
            <a:endParaRPr lang="fr-CA" i="1" dirty="0" smtClean="0"/>
          </a:p>
          <a:p>
            <a:pPr marL="0" indent="0">
              <a:buNone/>
              <a:defRPr/>
            </a:pPr>
            <a:r>
              <a:rPr lang="fr-CA" i="1" dirty="0" smtClean="0"/>
              <a:t>«</a:t>
            </a:r>
            <a:r>
              <a:rPr lang="fr-CA" i="1" dirty="0"/>
              <a:t> </a:t>
            </a:r>
            <a:r>
              <a:rPr lang="fr-CA" i="1" dirty="0" smtClean="0"/>
              <a:t>Et </a:t>
            </a:r>
            <a:r>
              <a:rPr lang="fr-CA" i="1" dirty="0"/>
              <a:t>la plus grande déception est venue quand plusieurs organisations du système des Nations Unies ont à leur tour adopté une approche «sélective» des soins de santé primaires. On était revenu à la case départ. Nous avions commencé par des programmes sélectifs de soins de santé, luttant contre des maladies déterminées comme le paludisme et la tuberculose pendant les années 50 et 60. Nous avons eu ensuite ce réveil spirituel et intellectuel issu d’Alma-Ata, puis tout à coup certains avocats des soins de santé primaires en sont revenus à la vieille approche sélective. </a:t>
            </a:r>
            <a:r>
              <a:rPr lang="fr-CA" i="1" dirty="0" smtClean="0"/>
              <a:t>»</a:t>
            </a:r>
          </a:p>
          <a:p>
            <a:pPr marL="0" indent="0">
              <a:buNone/>
              <a:defRPr/>
            </a:pPr>
            <a:endParaRPr lang="fr-CA" dirty="0"/>
          </a:p>
          <a:p>
            <a:pPr marL="685800" lvl="2" indent="0">
              <a:buNone/>
              <a:defRPr/>
            </a:pPr>
            <a:r>
              <a:rPr lang="fr-CA" dirty="0"/>
              <a:t>			Dr Mahler, directeur général de l’OMS de 1973 à 1988</a:t>
            </a:r>
            <a:endParaRPr lang="en-US" dirty="0"/>
          </a:p>
          <a:p>
            <a:endParaRPr lang="fr-CA" dirty="0"/>
          </a:p>
        </p:txBody>
      </p:sp>
      <p:sp>
        <p:nvSpPr>
          <p:cNvPr id="3" name="Titre 2"/>
          <p:cNvSpPr>
            <a:spLocks noGrp="1"/>
          </p:cNvSpPr>
          <p:nvPr>
            <p:ph type="title"/>
          </p:nvPr>
        </p:nvSpPr>
        <p:spPr/>
        <p:txBody>
          <a:bodyPr/>
          <a:lstStyle/>
          <a:p>
            <a:r>
              <a:rPr lang="fr-CA" dirty="0" smtClean="0"/>
              <a:t>Après Alma-Ata (suite)</a:t>
            </a:r>
            <a:endParaRPr lang="fr-CA" dirty="0"/>
          </a:p>
        </p:txBody>
      </p:sp>
    </p:spTree>
    <p:extLst>
      <p:ext uri="{BB962C8B-B14F-4D97-AF65-F5344CB8AC3E}">
        <p14:creationId xmlns:p14="http://schemas.microsoft.com/office/powerpoint/2010/main" val="23934490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0999" y="1719070"/>
            <a:ext cx="8407893" cy="4590249"/>
          </a:xfrm>
        </p:spPr>
        <p:txBody>
          <a:bodyPr>
            <a:normAutofit fontScale="92500" lnSpcReduction="10000"/>
          </a:bodyPr>
          <a:lstStyle/>
          <a:p>
            <a:endParaRPr lang="fr-CA" dirty="0" smtClean="0"/>
          </a:p>
          <a:p>
            <a:r>
              <a:rPr lang="fr-CA" dirty="0" smtClean="0"/>
              <a:t>Clark, </a:t>
            </a:r>
            <a:r>
              <a:rPr lang="fr-CA" dirty="0" smtClean="0"/>
              <a:t>2014</a:t>
            </a:r>
            <a:r>
              <a:rPr lang="fr-CA" dirty="0" smtClean="0"/>
              <a:t>: Le </a:t>
            </a:r>
            <a:r>
              <a:rPr lang="fr-CA" dirty="0"/>
              <a:t>modèle biomédical repose sur une définition négative de la santé </a:t>
            </a:r>
            <a:r>
              <a:rPr lang="fr-CA" dirty="0" smtClean="0"/>
              <a:t>et </a:t>
            </a:r>
            <a:r>
              <a:rPr lang="fr-CA" dirty="0"/>
              <a:t>se caractérise par une </a:t>
            </a:r>
            <a:r>
              <a:rPr lang="fr-CA" dirty="0" smtClean="0"/>
              <a:t>vision :</a:t>
            </a:r>
          </a:p>
          <a:p>
            <a:pPr lvl="1"/>
            <a:r>
              <a:rPr lang="fr-CA" dirty="0" smtClean="0"/>
              <a:t>Réductionniste</a:t>
            </a:r>
          </a:p>
          <a:p>
            <a:pPr lvl="1"/>
            <a:r>
              <a:rPr lang="fr-CA" dirty="0" smtClean="0"/>
              <a:t>Individualiste</a:t>
            </a:r>
          </a:p>
          <a:p>
            <a:pPr lvl="1"/>
            <a:r>
              <a:rPr lang="fr-CA" dirty="0" smtClean="0"/>
              <a:t>Centrée </a:t>
            </a:r>
            <a:r>
              <a:rPr lang="fr-CA" dirty="0"/>
              <a:t>autour de l’utilisation de </a:t>
            </a:r>
            <a:r>
              <a:rPr lang="fr-CA" dirty="0" smtClean="0"/>
              <a:t>médicaments/technologies</a:t>
            </a:r>
          </a:p>
          <a:p>
            <a:pPr marL="45720" indent="0">
              <a:buNone/>
            </a:pPr>
            <a:endParaRPr lang="fr-CA" dirty="0"/>
          </a:p>
          <a:p>
            <a:r>
              <a:rPr lang="fr-CA" dirty="0" smtClean="0"/>
              <a:t>Tendance amorcée dans les années 80, mais qui s’est accélérée à l’égard du paludisme en particulier à la fin des 90</a:t>
            </a:r>
          </a:p>
          <a:p>
            <a:pPr marL="45720" indent="0">
              <a:buNone/>
            </a:pPr>
            <a:endParaRPr lang="fr-CA" dirty="0"/>
          </a:p>
          <a:p>
            <a:r>
              <a:rPr lang="fr-CA" dirty="0" smtClean="0"/>
              <a:t>Conjonction de plusieurs facteurs </a:t>
            </a:r>
          </a:p>
          <a:p>
            <a:pPr lvl="1"/>
            <a:r>
              <a:rPr lang="fr-CA" dirty="0" smtClean="0"/>
              <a:t>Synthèse de nouvelles molécules à base d’artémisinine</a:t>
            </a:r>
          </a:p>
          <a:p>
            <a:pPr lvl="1"/>
            <a:r>
              <a:rPr lang="fr-CA" dirty="0" smtClean="0"/>
              <a:t>Création du partenariat </a:t>
            </a:r>
            <a:r>
              <a:rPr lang="fr-CA" i="1" dirty="0" smtClean="0"/>
              <a:t>Roll Back Malaria</a:t>
            </a:r>
          </a:p>
          <a:p>
            <a:pPr lvl="1"/>
            <a:r>
              <a:rPr lang="fr-CA" dirty="0" smtClean="0"/>
              <a:t>Instauration du Fonds mondial contre le VIH, la tuberculose et le paludisme</a:t>
            </a:r>
          </a:p>
        </p:txBody>
      </p:sp>
      <p:sp>
        <p:nvSpPr>
          <p:cNvPr id="3" name="Titre 2"/>
          <p:cNvSpPr>
            <a:spLocks noGrp="1"/>
          </p:cNvSpPr>
          <p:nvPr>
            <p:ph type="title"/>
          </p:nvPr>
        </p:nvSpPr>
        <p:spPr/>
        <p:txBody>
          <a:bodyPr/>
          <a:lstStyle/>
          <a:p>
            <a:r>
              <a:rPr lang="fr-CA" dirty="0" smtClean="0"/>
              <a:t>Retour du biomédical (1) </a:t>
            </a:r>
            <a:endParaRPr lang="fr-CA" dirty="0"/>
          </a:p>
        </p:txBody>
      </p:sp>
    </p:spTree>
    <p:extLst>
      <p:ext uri="{BB962C8B-B14F-4D97-AF65-F5344CB8AC3E}">
        <p14:creationId xmlns:p14="http://schemas.microsoft.com/office/powerpoint/2010/main" val="33623499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0999" y="1719070"/>
            <a:ext cx="8407893" cy="4734266"/>
          </a:xfrm>
        </p:spPr>
        <p:txBody>
          <a:bodyPr>
            <a:normAutofit fontScale="92500" lnSpcReduction="20000"/>
          </a:bodyPr>
          <a:lstStyle/>
          <a:p>
            <a:r>
              <a:rPr lang="fr-CA" dirty="0" smtClean="0"/>
              <a:t>Nouvel objectif de l’OMS : bloquer la transmission</a:t>
            </a:r>
          </a:p>
          <a:p>
            <a:pPr marL="1341438" indent="-438150">
              <a:buFont typeface="Symbol" pitchFamily="18" charset="2"/>
              <a:buChar char="Þ"/>
            </a:pPr>
            <a:endParaRPr lang="fr-CA" dirty="0" smtClean="0"/>
          </a:p>
          <a:p>
            <a:pPr marL="712788" indent="-357188">
              <a:buFont typeface="Symbol" pitchFamily="18" charset="2"/>
              <a:buChar char="Þ"/>
            </a:pPr>
            <a:r>
              <a:rPr lang="fr-CA" dirty="0" smtClean="0"/>
              <a:t>Distinction entre les individus « sains » et les individus impaludés</a:t>
            </a:r>
          </a:p>
          <a:p>
            <a:pPr marL="712788" indent="-357188">
              <a:buFont typeface="Symbol" pitchFamily="18" charset="2"/>
              <a:buChar char="Þ"/>
            </a:pPr>
            <a:endParaRPr lang="fr-CA" dirty="0" smtClean="0"/>
          </a:p>
          <a:p>
            <a:pPr marL="712788" indent="-357188">
              <a:buFont typeface="Symbol" pitchFamily="18" charset="2"/>
              <a:buChar char="Þ"/>
            </a:pPr>
            <a:r>
              <a:rPr lang="fr-CA" dirty="0" smtClean="0"/>
              <a:t>Ciblage de groupes à risque (enfants, femmes enceintes). </a:t>
            </a:r>
          </a:p>
          <a:p>
            <a:pPr marL="712788" indent="-357188">
              <a:buFont typeface="Symbol" pitchFamily="18" charset="2"/>
              <a:buChar char="Þ"/>
            </a:pPr>
            <a:endParaRPr lang="fr-CA" dirty="0" smtClean="0"/>
          </a:p>
          <a:p>
            <a:pPr marL="712788" indent="-357188">
              <a:buFont typeface="Symbol" pitchFamily="18" charset="2"/>
              <a:buChar char="Þ"/>
            </a:pPr>
            <a:r>
              <a:rPr lang="fr-CA" dirty="0" smtClean="0"/>
              <a:t>Interventions thérapeutiques spécifiques (chimio-prophylaxie saisonnière, traitement présomptif, etc.)</a:t>
            </a:r>
          </a:p>
          <a:p>
            <a:pPr marL="712788" indent="-357188">
              <a:buFont typeface="Symbol" pitchFamily="18" charset="2"/>
              <a:buChar char="Þ"/>
            </a:pPr>
            <a:endParaRPr lang="fr-CA" dirty="0" smtClean="0"/>
          </a:p>
          <a:p>
            <a:pPr marL="712788" indent="-357188">
              <a:buFont typeface="Symbol" pitchFamily="18" charset="2"/>
              <a:buChar char="Þ"/>
            </a:pPr>
            <a:r>
              <a:rPr lang="fr-CA" dirty="0" smtClean="0"/>
              <a:t>Interventions préventives ciblent une prévention immédiate (moustiquaire, pulvérisation intra-domiciliaire)</a:t>
            </a:r>
          </a:p>
          <a:p>
            <a:pPr marL="355600" indent="0">
              <a:buNone/>
            </a:pPr>
            <a:endParaRPr lang="fr-CA" dirty="0"/>
          </a:p>
          <a:p>
            <a:pPr marL="82550" indent="0">
              <a:buNone/>
            </a:pPr>
            <a:r>
              <a:rPr lang="fr-CA" dirty="0" smtClean="0"/>
              <a:t>Retour de la </a:t>
            </a:r>
            <a:r>
              <a:rPr lang="fr-CA" b="1" dirty="0" smtClean="0"/>
              <a:t>théorie des germes</a:t>
            </a:r>
            <a:r>
              <a:rPr lang="fr-CA" dirty="0" smtClean="0"/>
              <a:t> (</a:t>
            </a:r>
            <a:r>
              <a:rPr lang="fr-CA" dirty="0" err="1" smtClean="0"/>
              <a:t>Susser</a:t>
            </a:r>
            <a:r>
              <a:rPr lang="fr-CA" dirty="0" smtClean="0"/>
              <a:t> &amp; </a:t>
            </a:r>
            <a:r>
              <a:rPr lang="fr-CA" dirty="0" err="1" smtClean="0"/>
              <a:t>Susser</a:t>
            </a:r>
            <a:r>
              <a:rPr lang="fr-CA" dirty="0" smtClean="0"/>
              <a:t>, 1996)</a:t>
            </a:r>
          </a:p>
          <a:p>
            <a:pPr marL="356870" lvl="1" indent="0">
              <a:buNone/>
            </a:pPr>
            <a:r>
              <a:rPr lang="fr-CA" sz="2100" i="1" dirty="0" smtClean="0"/>
              <a:t>l’idée </a:t>
            </a:r>
            <a:r>
              <a:rPr lang="fr-CA" sz="2100" i="1" dirty="0"/>
              <a:t>que chaque maladie transmissible est unique et causée </a:t>
            </a:r>
            <a:r>
              <a:rPr lang="fr-CA" sz="2100" i="1" dirty="0" smtClean="0"/>
              <a:t>par </a:t>
            </a:r>
            <a:r>
              <a:rPr lang="fr-CA" sz="2100" i="1" dirty="0"/>
              <a:t>un agent microbien </a:t>
            </a:r>
            <a:r>
              <a:rPr lang="fr-CA" sz="2100" i="1" dirty="0" smtClean="0"/>
              <a:t>distinct</a:t>
            </a:r>
          </a:p>
        </p:txBody>
      </p:sp>
      <p:sp>
        <p:nvSpPr>
          <p:cNvPr id="3" name="Titre 2"/>
          <p:cNvSpPr>
            <a:spLocks noGrp="1"/>
          </p:cNvSpPr>
          <p:nvPr>
            <p:ph type="title"/>
          </p:nvPr>
        </p:nvSpPr>
        <p:spPr/>
        <p:txBody>
          <a:bodyPr/>
          <a:lstStyle/>
          <a:p>
            <a:r>
              <a:rPr lang="fr-CA" dirty="0" smtClean="0"/>
              <a:t>Retour du biomédical (2)</a:t>
            </a:r>
            <a:endParaRPr lang="fr-CA" dirty="0"/>
          </a:p>
        </p:txBody>
      </p:sp>
    </p:spTree>
    <p:extLst>
      <p:ext uri="{BB962C8B-B14F-4D97-AF65-F5344CB8AC3E}">
        <p14:creationId xmlns:p14="http://schemas.microsoft.com/office/powerpoint/2010/main" val="10693853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600034488"/>
              </p:ext>
            </p:extLst>
          </p:nvPr>
        </p:nvGraphicFramePr>
        <p:xfrm>
          <a:off x="395536" y="1988840"/>
          <a:ext cx="8380798" cy="4072871"/>
        </p:xfrm>
        <a:graphic>
          <a:graphicData uri="http://schemas.openxmlformats.org/drawingml/2006/table">
            <a:tbl>
              <a:tblPr firstRow="1" firstCol="1" bandRow="1">
                <a:tableStyleId>{93296810-A885-4BE3-A3E7-6D5BEEA58F35}</a:tableStyleId>
              </a:tblPr>
              <a:tblGrid>
                <a:gridCol w="2016420"/>
                <a:gridCol w="3074077"/>
                <a:gridCol w="3290301"/>
              </a:tblGrid>
              <a:tr h="412458">
                <a:tc gridSpan="3">
                  <a:txBody>
                    <a:bodyPr/>
                    <a:lstStyle/>
                    <a:p>
                      <a:pPr algn="just">
                        <a:lnSpc>
                          <a:spcPct val="115000"/>
                        </a:lnSpc>
                        <a:spcAft>
                          <a:spcPts val="0"/>
                        </a:spcAft>
                      </a:pPr>
                      <a:r>
                        <a:rPr lang="fr-CA" sz="1800" dirty="0" smtClean="0">
                          <a:effectLst/>
                        </a:rPr>
                        <a:t>Synthèse</a:t>
                      </a:r>
                      <a:r>
                        <a:rPr lang="fr-CA" sz="1800" baseline="0" dirty="0" smtClean="0">
                          <a:effectLst/>
                        </a:rPr>
                        <a:t> de l’é</a:t>
                      </a:r>
                      <a:r>
                        <a:rPr lang="fr-CA" sz="1800" dirty="0" smtClean="0">
                          <a:effectLst/>
                        </a:rPr>
                        <a:t>volution </a:t>
                      </a:r>
                      <a:r>
                        <a:rPr lang="fr-CA" sz="1800" dirty="0">
                          <a:effectLst/>
                        </a:rPr>
                        <a:t>des conceptions du paludisme</a:t>
                      </a:r>
                      <a:endParaRPr lang="fr-CA" sz="1800" dirty="0">
                        <a:solidFill>
                          <a:srgbClr val="000000"/>
                        </a:solidFill>
                        <a:effectLst/>
                        <a:latin typeface="Palatino Linotype"/>
                        <a:ea typeface="Calibri"/>
                        <a:cs typeface="Times New Roman"/>
                      </a:endParaRPr>
                    </a:p>
                  </a:txBody>
                  <a:tcPr marL="68580" marR="68580" marT="0" marB="0"/>
                </a:tc>
                <a:tc hMerge="1">
                  <a:txBody>
                    <a:bodyPr/>
                    <a:lstStyle/>
                    <a:p>
                      <a:endParaRPr lang="fr-CA"/>
                    </a:p>
                  </a:txBody>
                  <a:tcPr/>
                </a:tc>
                <a:tc hMerge="1">
                  <a:txBody>
                    <a:bodyPr/>
                    <a:lstStyle/>
                    <a:p>
                      <a:endParaRPr lang="fr-CA"/>
                    </a:p>
                  </a:txBody>
                  <a:tcPr/>
                </a:tc>
              </a:tr>
              <a:tr h="451638">
                <a:tc>
                  <a:txBody>
                    <a:bodyPr/>
                    <a:lstStyle/>
                    <a:p>
                      <a:pPr algn="l">
                        <a:lnSpc>
                          <a:spcPct val="115000"/>
                        </a:lnSpc>
                        <a:spcAft>
                          <a:spcPts val="0"/>
                        </a:spcAft>
                      </a:pPr>
                      <a:endParaRPr lang="fr-CA" sz="1600" dirty="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CA" sz="1400" b="0" u="sng" dirty="0" smtClean="0">
                          <a:solidFill>
                            <a:srgbClr val="000000"/>
                          </a:solidFill>
                          <a:effectLst/>
                          <a:latin typeface="+mj-lt"/>
                          <a:ea typeface="Calibri"/>
                          <a:cs typeface="Times New Roman"/>
                        </a:rPr>
                        <a:t>Conception holistique &amp; intégrée</a:t>
                      </a:r>
                      <a:endParaRPr lang="fr-CA" sz="1400" b="0" u="sng" dirty="0">
                        <a:solidFill>
                          <a:srgbClr val="000000"/>
                        </a:solidFill>
                        <a:effectLst/>
                        <a:latin typeface="+mj-lt"/>
                        <a:ea typeface="Calibri"/>
                        <a:cs typeface="Times New Roman"/>
                      </a:endParaRPr>
                    </a:p>
                  </a:txBody>
                  <a:tcPr marL="68580" marR="68580" marT="0" marB="0"/>
                </a:tc>
                <a:tc>
                  <a:txBody>
                    <a:bodyPr/>
                    <a:lstStyle/>
                    <a:p>
                      <a:pPr algn="l">
                        <a:lnSpc>
                          <a:spcPct val="115000"/>
                        </a:lnSpc>
                        <a:spcAft>
                          <a:spcPts val="0"/>
                        </a:spcAft>
                      </a:pPr>
                      <a:r>
                        <a:rPr lang="fr-CA" sz="1400" u="sng" dirty="0" smtClean="0">
                          <a:solidFill>
                            <a:srgbClr val="000000"/>
                          </a:solidFill>
                          <a:effectLst/>
                          <a:latin typeface="+mj-lt"/>
                          <a:ea typeface="Calibri"/>
                          <a:cs typeface="Times New Roman"/>
                        </a:rPr>
                        <a:t>Conception biomédicale</a:t>
                      </a:r>
                      <a:endParaRPr lang="fr-CA" sz="1400" u="sng" dirty="0">
                        <a:solidFill>
                          <a:srgbClr val="000000"/>
                        </a:solidFill>
                        <a:effectLst/>
                        <a:latin typeface="+mj-lt"/>
                        <a:ea typeface="Calibri"/>
                        <a:cs typeface="Times New Roman"/>
                      </a:endParaRPr>
                    </a:p>
                  </a:txBody>
                  <a:tcPr marL="68580" marR="68580" marT="0" marB="0"/>
                </a:tc>
              </a:tr>
              <a:tr h="710507">
                <a:tc>
                  <a:txBody>
                    <a:bodyPr/>
                    <a:lstStyle/>
                    <a:p>
                      <a:pPr algn="l">
                        <a:lnSpc>
                          <a:spcPct val="115000"/>
                        </a:lnSpc>
                        <a:spcAft>
                          <a:spcPts val="0"/>
                        </a:spcAft>
                      </a:pPr>
                      <a:r>
                        <a:rPr lang="fr-CA" sz="1600" dirty="0">
                          <a:effectLst/>
                        </a:rPr>
                        <a:t>Repère temporel</a:t>
                      </a:r>
                      <a:endParaRPr lang="fr-CA" sz="1600" dirty="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FR" sz="1400" dirty="0">
                          <a:effectLst/>
                        </a:rPr>
                        <a:t>1978 </a:t>
                      </a:r>
                      <a:endParaRPr lang="fr-CA" sz="1400" dirty="0">
                        <a:effectLst/>
                      </a:endParaRPr>
                    </a:p>
                    <a:p>
                      <a:pPr algn="l">
                        <a:lnSpc>
                          <a:spcPct val="115000"/>
                        </a:lnSpc>
                        <a:spcAft>
                          <a:spcPts val="0"/>
                        </a:spcAft>
                      </a:pPr>
                      <a:r>
                        <a:rPr lang="fr-FR" sz="1400" dirty="0">
                          <a:effectLst/>
                        </a:rPr>
                        <a:t>Conférence d’Alma-Ata</a:t>
                      </a:r>
                      <a:endParaRPr lang="fr-CA" sz="1400" dirty="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FR" sz="1400">
                          <a:effectLst/>
                        </a:rPr>
                        <a:t>1998 </a:t>
                      </a:r>
                      <a:endParaRPr lang="fr-CA" sz="1400">
                        <a:effectLst/>
                      </a:endParaRPr>
                    </a:p>
                    <a:p>
                      <a:pPr algn="l">
                        <a:lnSpc>
                          <a:spcPct val="115000"/>
                        </a:lnSpc>
                        <a:spcAft>
                          <a:spcPts val="0"/>
                        </a:spcAft>
                      </a:pPr>
                      <a:r>
                        <a:rPr lang="fr-FR" sz="1400">
                          <a:effectLst/>
                        </a:rPr>
                        <a:t>Roll Back Malaria</a:t>
                      </a:r>
                      <a:endParaRPr lang="fr-CA" sz="1400">
                        <a:solidFill>
                          <a:srgbClr val="000000"/>
                        </a:solidFill>
                        <a:effectLst/>
                        <a:latin typeface="Palatino Linotype"/>
                        <a:ea typeface="Calibri"/>
                        <a:cs typeface="Times New Roman"/>
                      </a:endParaRPr>
                    </a:p>
                  </a:txBody>
                  <a:tcPr marL="68580" marR="68580" marT="0" marB="0"/>
                </a:tc>
              </a:tr>
              <a:tr h="710507">
                <a:tc>
                  <a:txBody>
                    <a:bodyPr/>
                    <a:lstStyle/>
                    <a:p>
                      <a:pPr algn="l">
                        <a:lnSpc>
                          <a:spcPct val="115000"/>
                        </a:lnSpc>
                        <a:spcAft>
                          <a:spcPts val="0"/>
                        </a:spcAft>
                      </a:pPr>
                      <a:r>
                        <a:rPr lang="fr-FR" sz="1600">
                          <a:effectLst/>
                        </a:rPr>
                        <a:t>Contexte politique </a:t>
                      </a:r>
                      <a:endParaRPr lang="fr-CA" sz="160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CA" sz="1400" dirty="0">
                          <a:effectLst/>
                        </a:rPr>
                        <a:t>Décolonisation </a:t>
                      </a:r>
                    </a:p>
                    <a:p>
                      <a:pPr algn="l">
                        <a:lnSpc>
                          <a:spcPct val="115000"/>
                        </a:lnSpc>
                        <a:spcAft>
                          <a:spcPts val="0"/>
                        </a:spcAft>
                      </a:pPr>
                      <a:r>
                        <a:rPr lang="fr-CA" sz="1400" dirty="0">
                          <a:effectLst/>
                        </a:rPr>
                        <a:t>Tiers-mondisme</a:t>
                      </a:r>
                      <a:endParaRPr lang="fr-CA" sz="1400" dirty="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CA" sz="1400">
                          <a:effectLst/>
                        </a:rPr>
                        <a:t>Unilatéralisme </a:t>
                      </a:r>
                    </a:p>
                    <a:p>
                      <a:pPr algn="l">
                        <a:lnSpc>
                          <a:spcPct val="115000"/>
                        </a:lnSpc>
                        <a:spcAft>
                          <a:spcPts val="0"/>
                        </a:spcAft>
                      </a:pPr>
                      <a:r>
                        <a:rPr lang="fr-CA" sz="1400">
                          <a:effectLst/>
                        </a:rPr>
                        <a:t>Néolibéralisme</a:t>
                      </a:r>
                      <a:endParaRPr lang="fr-CA" sz="1400">
                        <a:solidFill>
                          <a:srgbClr val="000000"/>
                        </a:solidFill>
                        <a:effectLst/>
                        <a:latin typeface="Palatino Linotype"/>
                        <a:ea typeface="Calibri"/>
                        <a:cs typeface="Times New Roman"/>
                      </a:endParaRPr>
                    </a:p>
                  </a:txBody>
                  <a:tcPr marL="68580" marR="68580" marT="0" marB="0"/>
                </a:tc>
              </a:tr>
              <a:tr h="1077254">
                <a:tc>
                  <a:txBody>
                    <a:bodyPr/>
                    <a:lstStyle/>
                    <a:p>
                      <a:pPr algn="l">
                        <a:lnSpc>
                          <a:spcPct val="115000"/>
                        </a:lnSpc>
                        <a:spcAft>
                          <a:spcPts val="0"/>
                        </a:spcAft>
                      </a:pPr>
                      <a:r>
                        <a:rPr lang="fr-FR" sz="1600">
                          <a:effectLst/>
                        </a:rPr>
                        <a:t>Interventions prioritaires</a:t>
                      </a:r>
                      <a:endParaRPr lang="fr-CA" sz="160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CA" sz="1400" dirty="0">
                          <a:effectLst/>
                        </a:rPr>
                        <a:t>Action sur les déterminants socio-économiques de la santé</a:t>
                      </a:r>
                    </a:p>
                    <a:p>
                      <a:pPr algn="l">
                        <a:lnSpc>
                          <a:spcPct val="115000"/>
                        </a:lnSpc>
                        <a:spcAft>
                          <a:spcPts val="0"/>
                        </a:spcAft>
                      </a:pPr>
                      <a:r>
                        <a:rPr lang="fr-CA" sz="1400" dirty="0">
                          <a:effectLst/>
                        </a:rPr>
                        <a:t>Amélioration des conditions de vie</a:t>
                      </a:r>
                      <a:endParaRPr lang="fr-CA" sz="1400" dirty="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CA" sz="1400">
                          <a:effectLst/>
                        </a:rPr>
                        <a:t>Traitement de première ligne avec CTA</a:t>
                      </a:r>
                    </a:p>
                    <a:p>
                      <a:pPr algn="l">
                        <a:lnSpc>
                          <a:spcPct val="115000"/>
                        </a:lnSpc>
                        <a:spcAft>
                          <a:spcPts val="0"/>
                        </a:spcAft>
                      </a:pPr>
                      <a:r>
                        <a:rPr lang="fr-CA" sz="1400">
                          <a:effectLst/>
                        </a:rPr>
                        <a:t>Administration de masse en médicaments</a:t>
                      </a:r>
                    </a:p>
                    <a:p>
                      <a:pPr algn="l">
                        <a:lnSpc>
                          <a:spcPct val="115000"/>
                        </a:lnSpc>
                        <a:spcAft>
                          <a:spcPts val="0"/>
                        </a:spcAft>
                      </a:pPr>
                      <a:r>
                        <a:rPr lang="fr-CA" sz="1400">
                          <a:effectLst/>
                        </a:rPr>
                        <a:t>Distribution de moustiquaires</a:t>
                      </a:r>
                      <a:endParaRPr lang="fr-CA" sz="1400">
                        <a:solidFill>
                          <a:srgbClr val="000000"/>
                        </a:solidFill>
                        <a:effectLst/>
                        <a:latin typeface="Palatino Linotype"/>
                        <a:ea typeface="Calibri"/>
                        <a:cs typeface="Times New Roman"/>
                      </a:endParaRPr>
                    </a:p>
                  </a:txBody>
                  <a:tcPr marL="68580" marR="68580" marT="0" marB="0"/>
                </a:tc>
              </a:tr>
              <a:tr h="710507">
                <a:tc>
                  <a:txBody>
                    <a:bodyPr/>
                    <a:lstStyle/>
                    <a:p>
                      <a:pPr algn="l">
                        <a:lnSpc>
                          <a:spcPct val="115000"/>
                        </a:lnSpc>
                        <a:spcAft>
                          <a:spcPts val="0"/>
                        </a:spcAft>
                      </a:pPr>
                      <a:r>
                        <a:rPr lang="fr-FR" sz="1600">
                          <a:effectLst/>
                        </a:rPr>
                        <a:t>Acteurs clés </a:t>
                      </a:r>
                      <a:endParaRPr lang="fr-CA" sz="160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CA" sz="1400">
                          <a:effectLst/>
                        </a:rPr>
                        <a:t>États</a:t>
                      </a:r>
                    </a:p>
                    <a:p>
                      <a:pPr algn="l">
                        <a:lnSpc>
                          <a:spcPct val="115000"/>
                        </a:lnSpc>
                        <a:spcAft>
                          <a:spcPts val="0"/>
                        </a:spcAft>
                      </a:pPr>
                      <a:r>
                        <a:rPr lang="fr-CA" sz="1400">
                          <a:effectLst/>
                        </a:rPr>
                        <a:t>Communautés</a:t>
                      </a:r>
                      <a:endParaRPr lang="fr-CA" sz="1400">
                        <a:solidFill>
                          <a:srgbClr val="000000"/>
                        </a:solidFill>
                        <a:effectLst/>
                        <a:latin typeface="Palatino Linotype"/>
                        <a:ea typeface="Calibri"/>
                        <a:cs typeface="Times New Roman"/>
                      </a:endParaRPr>
                    </a:p>
                  </a:txBody>
                  <a:tcPr marL="68580" marR="68580" marT="0" marB="0"/>
                </a:tc>
                <a:tc>
                  <a:txBody>
                    <a:bodyPr/>
                    <a:lstStyle/>
                    <a:p>
                      <a:pPr algn="l">
                        <a:lnSpc>
                          <a:spcPct val="115000"/>
                        </a:lnSpc>
                        <a:spcAft>
                          <a:spcPts val="0"/>
                        </a:spcAft>
                      </a:pPr>
                      <a:r>
                        <a:rPr lang="fr-CA" sz="1400" dirty="0">
                          <a:effectLst/>
                        </a:rPr>
                        <a:t>Organisations internationales</a:t>
                      </a:r>
                    </a:p>
                    <a:p>
                      <a:pPr algn="l">
                        <a:lnSpc>
                          <a:spcPct val="115000"/>
                        </a:lnSpc>
                        <a:spcAft>
                          <a:spcPts val="0"/>
                        </a:spcAft>
                      </a:pPr>
                      <a:r>
                        <a:rPr lang="fr-CA" sz="1400" dirty="0">
                          <a:effectLst/>
                        </a:rPr>
                        <a:t>ONG</a:t>
                      </a:r>
                      <a:endParaRPr lang="fr-CA" sz="1400" dirty="0">
                        <a:solidFill>
                          <a:srgbClr val="000000"/>
                        </a:solidFill>
                        <a:effectLst/>
                        <a:latin typeface="Palatino Linotype"/>
                        <a:ea typeface="Calibri"/>
                        <a:cs typeface="Times New Roman"/>
                      </a:endParaRPr>
                    </a:p>
                  </a:txBody>
                  <a:tcPr marL="68580" marR="68580" marT="0" marB="0"/>
                </a:tc>
              </a:tr>
            </a:tbl>
          </a:graphicData>
        </a:graphic>
      </p:graphicFrame>
      <p:sp>
        <p:nvSpPr>
          <p:cNvPr id="3" name="Titre 2"/>
          <p:cNvSpPr>
            <a:spLocks noGrp="1"/>
          </p:cNvSpPr>
          <p:nvPr>
            <p:ph type="title"/>
          </p:nvPr>
        </p:nvSpPr>
        <p:spPr/>
        <p:txBody>
          <a:bodyPr/>
          <a:lstStyle/>
          <a:p>
            <a:r>
              <a:rPr lang="fr-CA" dirty="0" smtClean="0"/>
              <a:t>D’Alma-Ata à Roll back malaria</a:t>
            </a:r>
            <a:endParaRPr lang="fr-CA" dirty="0"/>
          </a:p>
        </p:txBody>
      </p:sp>
    </p:spTree>
    <p:extLst>
      <p:ext uri="{BB962C8B-B14F-4D97-AF65-F5344CB8AC3E}">
        <p14:creationId xmlns:p14="http://schemas.microsoft.com/office/powerpoint/2010/main" val="38215592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CA" dirty="0" smtClean="0"/>
          </a:p>
          <a:p>
            <a:r>
              <a:rPr lang="fr-CA" dirty="0" smtClean="0"/>
              <a:t>Les agents de santé communautaires ont personnifié la politique des soins de santé primaires</a:t>
            </a:r>
          </a:p>
          <a:p>
            <a:pPr lvl="1"/>
            <a:r>
              <a:rPr lang="fr-CA" dirty="0" smtClean="0"/>
              <a:t>Choisis dans et par la communauté</a:t>
            </a:r>
          </a:p>
          <a:p>
            <a:pPr lvl="1"/>
            <a:r>
              <a:rPr lang="fr-CA" dirty="0" smtClean="0"/>
              <a:t>Très courte formation</a:t>
            </a:r>
          </a:p>
          <a:p>
            <a:pPr lvl="1"/>
            <a:r>
              <a:rPr lang="fr-CA" dirty="0" smtClean="0"/>
              <a:t>Collaborateurs du système de santé</a:t>
            </a:r>
          </a:p>
          <a:p>
            <a:endParaRPr lang="fr-CA" dirty="0"/>
          </a:p>
          <a:p>
            <a:r>
              <a:rPr lang="fr-CA" dirty="0" smtClean="0"/>
              <a:t>Ce sont des acteurs de changement social et politique visant à favoriser l’émancipation des communautés</a:t>
            </a:r>
            <a:endParaRPr lang="fr-CA" dirty="0"/>
          </a:p>
          <a:p>
            <a:endParaRPr lang="fr-CA" dirty="0" smtClean="0"/>
          </a:p>
          <a:p>
            <a:r>
              <a:rPr lang="fr-CA" dirty="0" smtClean="0"/>
              <a:t>Après un engouement sans précédent, les ASC disparaissent des recommandations de l’OMS et autres institutions</a:t>
            </a:r>
            <a:endParaRPr lang="fr-CA" dirty="0"/>
          </a:p>
        </p:txBody>
      </p:sp>
      <p:sp>
        <p:nvSpPr>
          <p:cNvPr id="3" name="Titre 2"/>
          <p:cNvSpPr>
            <a:spLocks noGrp="1"/>
          </p:cNvSpPr>
          <p:nvPr>
            <p:ph type="title"/>
          </p:nvPr>
        </p:nvSpPr>
        <p:spPr/>
        <p:txBody>
          <a:bodyPr/>
          <a:lstStyle/>
          <a:p>
            <a:r>
              <a:rPr lang="fr-CA" dirty="0" smtClean="0"/>
              <a:t>Exemple 1 : Le recours aux ASC</a:t>
            </a:r>
            <a:endParaRPr lang="fr-CA" dirty="0"/>
          </a:p>
        </p:txBody>
      </p:sp>
    </p:spTree>
    <p:extLst>
      <p:ext uri="{BB962C8B-B14F-4D97-AF65-F5344CB8AC3E}">
        <p14:creationId xmlns:p14="http://schemas.microsoft.com/office/powerpoint/2010/main" val="15269476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marL="45720" indent="0">
              <a:buNone/>
            </a:pPr>
            <a:endParaRPr lang="fr-CA" u="sng" dirty="0" smtClean="0"/>
          </a:p>
          <a:p>
            <a:pPr marL="45720" indent="0">
              <a:buNone/>
            </a:pPr>
            <a:r>
              <a:rPr lang="fr-CA" u="sng" dirty="0" smtClean="0"/>
              <a:t>Années ’90</a:t>
            </a:r>
            <a:r>
              <a:rPr lang="fr-CA" dirty="0" smtClean="0"/>
              <a:t> :</a:t>
            </a:r>
          </a:p>
          <a:p>
            <a:pPr marL="45720" indent="0">
              <a:buNone/>
            </a:pPr>
            <a:r>
              <a:rPr lang="fr-CA" dirty="0" smtClean="0"/>
              <a:t>Augmentation des fonds + systèmes sanitaires déliquescents </a:t>
            </a:r>
          </a:p>
          <a:p>
            <a:pPr marL="45720" indent="0">
              <a:buNone/>
            </a:pPr>
            <a:r>
              <a:rPr lang="fr-CA" dirty="0" smtClean="0"/>
              <a:t>	=&gt; </a:t>
            </a:r>
            <a:r>
              <a:rPr lang="fr-CA" dirty="0"/>
              <a:t>C</a:t>
            </a:r>
            <a:r>
              <a:rPr lang="fr-CA" dirty="0" smtClean="0"/>
              <a:t>rise en ressources humaines </a:t>
            </a:r>
          </a:p>
          <a:p>
            <a:pPr marL="45720" indent="0">
              <a:buNone/>
            </a:pPr>
            <a:r>
              <a:rPr lang="fr-CA" dirty="0"/>
              <a:t>	</a:t>
            </a:r>
            <a:r>
              <a:rPr lang="fr-CA" dirty="0" smtClean="0"/>
              <a:t>	=&gt; Retour des ASC (</a:t>
            </a:r>
            <a:r>
              <a:rPr lang="fr-CA" i="1" dirty="0" err="1" smtClean="0"/>
              <a:t>task</a:t>
            </a:r>
            <a:r>
              <a:rPr lang="fr-CA" i="1" dirty="0" smtClean="0"/>
              <a:t> </a:t>
            </a:r>
            <a:r>
              <a:rPr lang="fr-CA" i="1" dirty="0" err="1" smtClean="0"/>
              <a:t>shifting</a:t>
            </a:r>
            <a:r>
              <a:rPr lang="fr-CA" dirty="0" smtClean="0"/>
              <a:t>)</a:t>
            </a:r>
          </a:p>
          <a:p>
            <a:pPr marL="45720" indent="0">
              <a:buNone/>
            </a:pPr>
            <a:endParaRPr lang="fr-CA" dirty="0" smtClean="0"/>
          </a:p>
          <a:p>
            <a:pPr marL="45720" indent="0">
              <a:buNone/>
            </a:pPr>
            <a:r>
              <a:rPr lang="fr-CA" dirty="0" smtClean="0"/>
              <a:t>« Prise en charge communautaire du paludisme » (OMS, 2004)</a:t>
            </a:r>
          </a:p>
          <a:p>
            <a:pPr marL="45720" indent="0">
              <a:buNone/>
            </a:pPr>
            <a:endParaRPr lang="fr-CA" dirty="0"/>
          </a:p>
          <a:p>
            <a:pPr marL="45720" indent="0">
              <a:buNone/>
            </a:pPr>
            <a:r>
              <a:rPr lang="fr-CA" dirty="0" smtClean="0"/>
              <a:t>Algorithme simplifié pour l’administration rapide des traitements antipaludiques, dans les villages</a:t>
            </a:r>
          </a:p>
          <a:p>
            <a:pPr marL="45720" indent="0">
              <a:buNone/>
            </a:pPr>
            <a:endParaRPr lang="fr-CA" dirty="0"/>
          </a:p>
          <a:p>
            <a:pPr marL="45720" indent="0">
              <a:buNone/>
            </a:pPr>
            <a:r>
              <a:rPr lang="fr-CA" dirty="0" smtClean="0"/>
              <a:t>Population cible : les enfants de moins de 5 ans</a:t>
            </a:r>
            <a:endParaRPr lang="fr-CA" dirty="0"/>
          </a:p>
        </p:txBody>
      </p:sp>
      <p:sp>
        <p:nvSpPr>
          <p:cNvPr id="3" name="Titre 2"/>
          <p:cNvSpPr>
            <a:spLocks noGrp="1"/>
          </p:cNvSpPr>
          <p:nvPr>
            <p:ph type="title"/>
          </p:nvPr>
        </p:nvSpPr>
        <p:spPr/>
        <p:txBody>
          <a:bodyPr/>
          <a:lstStyle/>
          <a:p>
            <a:r>
              <a:rPr lang="fr-CA" dirty="0" smtClean="0"/>
              <a:t>Le recours aux ASC (suite)</a:t>
            </a:r>
            <a:endParaRPr lang="fr-CA" dirty="0"/>
          </a:p>
        </p:txBody>
      </p:sp>
    </p:spTree>
    <p:extLst>
      <p:ext uri="{BB962C8B-B14F-4D97-AF65-F5344CB8AC3E}">
        <p14:creationId xmlns:p14="http://schemas.microsoft.com/office/powerpoint/2010/main" val="2545212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0999" y="1719070"/>
            <a:ext cx="8407893" cy="4734265"/>
          </a:xfrm>
        </p:spPr>
        <p:txBody>
          <a:bodyPr>
            <a:normAutofit lnSpcReduction="10000"/>
          </a:bodyPr>
          <a:lstStyle/>
          <a:p>
            <a:endParaRPr lang="fr-CA" dirty="0" smtClean="0"/>
          </a:p>
          <a:p>
            <a:r>
              <a:rPr lang="fr-CA" dirty="0" smtClean="0"/>
              <a:t>Paradoxe : la performance des ASC dépend du bon fonctionnement des systèmes sanitaires</a:t>
            </a:r>
          </a:p>
          <a:p>
            <a:pPr marL="365760" lvl="1" indent="0">
              <a:buNone/>
            </a:pPr>
            <a:r>
              <a:rPr lang="fr-CA" dirty="0" smtClean="0"/>
              <a:t>Formation, supervision, renvoi des cas graves, approvisionnement, etc.</a:t>
            </a:r>
          </a:p>
          <a:p>
            <a:endParaRPr lang="fr-CA" dirty="0"/>
          </a:p>
          <a:p>
            <a:r>
              <a:rPr lang="fr-CA" dirty="0" smtClean="0"/>
              <a:t>Administration présomptive entraîne un sur-diagnostic</a:t>
            </a:r>
          </a:p>
          <a:p>
            <a:pPr lvl="1"/>
            <a:r>
              <a:rPr lang="fr-CA" dirty="0" smtClean="0"/>
              <a:t>Résistances des ACT</a:t>
            </a:r>
          </a:p>
          <a:p>
            <a:pPr lvl="1"/>
            <a:r>
              <a:rPr lang="fr-CA" dirty="0" smtClean="0"/>
              <a:t>Retard d’une prise en charge appropriée </a:t>
            </a:r>
          </a:p>
          <a:p>
            <a:endParaRPr lang="fr-CA" dirty="0"/>
          </a:p>
          <a:p>
            <a:r>
              <a:rPr lang="fr-CA" dirty="0" smtClean="0"/>
              <a:t>Rôle central du médicament et ruptures</a:t>
            </a:r>
          </a:p>
          <a:p>
            <a:endParaRPr lang="fr-CA" dirty="0"/>
          </a:p>
          <a:p>
            <a:r>
              <a:rPr lang="fr-CA" dirty="0" smtClean="0"/>
              <a:t>Problèmes récurrents : pérennité, attrition, soutien de la communauté, motivation, collaboration des agents de santé, relations de pouvoir, etc. </a:t>
            </a:r>
          </a:p>
          <a:p>
            <a:pPr lvl="1"/>
            <a:endParaRPr lang="fr-CA" dirty="0" smtClean="0"/>
          </a:p>
        </p:txBody>
      </p:sp>
      <p:sp>
        <p:nvSpPr>
          <p:cNvPr id="3" name="Titre 2"/>
          <p:cNvSpPr>
            <a:spLocks noGrp="1"/>
          </p:cNvSpPr>
          <p:nvPr>
            <p:ph type="title"/>
          </p:nvPr>
        </p:nvSpPr>
        <p:spPr/>
        <p:txBody>
          <a:bodyPr/>
          <a:lstStyle/>
          <a:p>
            <a:r>
              <a:rPr lang="fr-CA" dirty="0" smtClean="0"/>
              <a:t>Limites de la prise en charge communautaire du paludisme</a:t>
            </a:r>
            <a:endParaRPr lang="fr-CA" dirty="0"/>
          </a:p>
        </p:txBody>
      </p:sp>
      <p:sp>
        <p:nvSpPr>
          <p:cNvPr id="4" name="Rectangle 3"/>
          <p:cNvSpPr/>
          <p:nvPr/>
        </p:nvSpPr>
        <p:spPr>
          <a:xfrm>
            <a:off x="3347864" y="2348880"/>
            <a:ext cx="5328592" cy="2088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600" dirty="0" smtClean="0"/>
              <a:t>« </a:t>
            </a:r>
            <a:r>
              <a:rPr lang="fr-CA" sz="1600" i="1" dirty="0" smtClean="0"/>
              <a:t>Le problème c’est le manque de médicaments. Maintenant, même si nous réalisons une séance de sensibilisation, les gens demandent s’il y a des médicaments. Si on leur dit non, ils disent : “Tu nous appelles pour nous sensibiliser mais tu n’as pas de médicaments donc nous n’allons pas venir” »</a:t>
            </a:r>
          </a:p>
          <a:p>
            <a:pPr algn="ctr"/>
            <a:endParaRPr lang="fr-CA" sz="1600" i="1" dirty="0" smtClean="0"/>
          </a:p>
          <a:p>
            <a:pPr algn="r"/>
            <a:r>
              <a:rPr lang="fr-CA" sz="1400" i="1" dirty="0" smtClean="0"/>
              <a:t>ASC de </a:t>
            </a:r>
            <a:r>
              <a:rPr lang="fr-CA" sz="1400" i="1" dirty="0" err="1" smtClean="0"/>
              <a:t>Zorgho</a:t>
            </a:r>
            <a:r>
              <a:rPr lang="fr-CA" sz="1400" i="1" dirty="0" smtClean="0"/>
              <a:t>, 2012</a:t>
            </a:r>
            <a:endParaRPr lang="fr-CA" sz="1400" i="1" dirty="0"/>
          </a:p>
        </p:txBody>
      </p:sp>
    </p:spTree>
    <p:custDataLst>
      <p:tags r:id="rId1"/>
    </p:custDataLst>
    <p:extLst>
      <p:ext uri="{BB962C8B-B14F-4D97-AF65-F5344CB8AC3E}">
        <p14:creationId xmlns:p14="http://schemas.microsoft.com/office/powerpoint/2010/main" val="65728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CA" dirty="0" smtClean="0"/>
              <a:t>Inertie dans le recours aux soins</a:t>
            </a:r>
            <a:endParaRPr lang="fr-CA" dirty="0"/>
          </a:p>
        </p:txBody>
      </p:sp>
      <p:pic>
        <p:nvPicPr>
          <p:cNvPr id="1026" name="Picture 2" descr="C:\Users\Thom\Documents\Dropbox\Articles\Recours aux soins\Malaria journal\Figure 1.bmp"/>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07578" y="1700808"/>
            <a:ext cx="8756910"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074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80999" y="1757895"/>
            <a:ext cx="8407893" cy="4550361"/>
          </a:xfrm>
        </p:spPr>
        <p:txBody>
          <a:bodyPr>
            <a:normAutofit lnSpcReduction="10000"/>
          </a:bodyPr>
          <a:lstStyle/>
          <a:p>
            <a:endParaRPr lang="fr-CA" dirty="0" smtClean="0"/>
          </a:p>
          <a:p>
            <a:r>
              <a:rPr lang="fr-CA" dirty="0" smtClean="0"/>
              <a:t>Médicalisation concerne d’autres programmes (VIH, tuberculose, etc.) et d’autres acteurs (accoucheuses traditionnelles)</a:t>
            </a:r>
            <a:endParaRPr lang="fr-CA" dirty="0"/>
          </a:p>
          <a:p>
            <a:endParaRPr lang="fr-CA" dirty="0" smtClean="0"/>
          </a:p>
          <a:p>
            <a:r>
              <a:rPr lang="fr-CA" dirty="0" smtClean="0"/>
              <a:t>Appel « 1 million ASC en Afrique sub-saharienne »</a:t>
            </a:r>
          </a:p>
          <a:p>
            <a:endParaRPr lang="fr-CA" dirty="0" smtClean="0"/>
          </a:p>
          <a:p>
            <a:r>
              <a:rPr lang="fr-CA" dirty="0" smtClean="0"/>
              <a:t>PCIME : Nouvelle stratégie développé par UNICEF et OMS (2012)</a:t>
            </a:r>
          </a:p>
          <a:p>
            <a:endParaRPr lang="fr-CA" dirty="0"/>
          </a:p>
          <a:p>
            <a:r>
              <a:rPr lang="fr-CA" dirty="0" smtClean="0"/>
              <a:t>Administration de traitements pour les principales maladies : </a:t>
            </a:r>
          </a:p>
          <a:p>
            <a:pPr lvl="1"/>
            <a:r>
              <a:rPr lang="fr-CA" dirty="0" smtClean="0"/>
              <a:t>Diarrhées</a:t>
            </a:r>
          </a:p>
          <a:p>
            <a:pPr lvl="1"/>
            <a:r>
              <a:rPr lang="fr-CA" dirty="0" smtClean="0"/>
              <a:t>Paludisme</a:t>
            </a:r>
          </a:p>
          <a:p>
            <a:pPr lvl="1"/>
            <a:r>
              <a:rPr lang="fr-CA" dirty="0" smtClean="0"/>
              <a:t>Pneumonie</a:t>
            </a:r>
          </a:p>
        </p:txBody>
      </p:sp>
      <p:sp>
        <p:nvSpPr>
          <p:cNvPr id="3" name="Titre 2"/>
          <p:cNvSpPr>
            <a:spLocks noGrp="1"/>
          </p:cNvSpPr>
          <p:nvPr>
            <p:ph type="title"/>
          </p:nvPr>
        </p:nvSpPr>
        <p:spPr/>
        <p:txBody>
          <a:bodyPr/>
          <a:lstStyle/>
          <a:p>
            <a:r>
              <a:rPr lang="fr-CA" dirty="0" smtClean="0"/>
              <a:t>La prise en charge intégrée des maladies</a:t>
            </a:r>
            <a:endParaRPr lang="fr-CA" dirty="0"/>
          </a:p>
        </p:txBody>
      </p:sp>
      <p:pic>
        <p:nvPicPr>
          <p:cNvPr id="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9832" y="1916832"/>
            <a:ext cx="5658718" cy="439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452320" y="6308257"/>
            <a:ext cx="1266230" cy="2890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500" dirty="0" err="1" smtClean="0"/>
              <a:t>Lawn</a:t>
            </a:r>
            <a:r>
              <a:rPr lang="fr-CA" sz="1500" dirty="0" smtClean="0"/>
              <a:t>, 2008</a:t>
            </a:r>
            <a:endParaRPr lang="fr-CA" sz="1500" dirty="0"/>
          </a:p>
        </p:txBody>
      </p:sp>
    </p:spTree>
    <p:custDataLst>
      <p:tags r:id="rId1"/>
    </p:custDataLst>
    <p:extLst>
      <p:ext uri="{BB962C8B-B14F-4D97-AF65-F5344CB8AC3E}">
        <p14:creationId xmlns:p14="http://schemas.microsoft.com/office/powerpoint/2010/main" val="103130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CA" dirty="0"/>
          </a:p>
        </p:txBody>
      </p:sp>
      <p:sp>
        <p:nvSpPr>
          <p:cNvPr id="2" name="Titre 1"/>
          <p:cNvSpPr>
            <a:spLocks noGrp="1"/>
          </p:cNvSpPr>
          <p:nvPr>
            <p:ph type="title"/>
          </p:nvPr>
        </p:nvSpPr>
        <p:spPr/>
        <p:txBody>
          <a:bodyPr/>
          <a:lstStyle/>
          <a:p>
            <a:r>
              <a:rPr lang="fr-CA" dirty="0" smtClean="0"/>
              <a:t>L’utilisation des TDR</a:t>
            </a:r>
            <a:endParaRPr lang="fr-CA" dirty="0"/>
          </a:p>
        </p:txBody>
      </p:sp>
    </p:spTree>
    <p:extLst>
      <p:ext uri="{BB962C8B-B14F-4D97-AF65-F5344CB8AC3E}">
        <p14:creationId xmlns:p14="http://schemas.microsoft.com/office/powerpoint/2010/main" val="25842767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0" y="1357298"/>
            <a:ext cx="9143999" cy="5500702"/>
          </a:xfrm>
        </p:spPr>
        <p:txBody>
          <a:bodyPr>
            <a:noAutofit/>
          </a:bodyPr>
          <a:lstStyle/>
          <a:p>
            <a:pPr>
              <a:buNone/>
            </a:pPr>
            <a:endParaRPr lang="fr-FR" sz="2400" dirty="0" smtClean="0"/>
          </a:p>
          <a:p>
            <a:r>
              <a:rPr lang="fr-FR" sz="2600" dirty="0" smtClean="0"/>
              <a:t>Introduction de combinaisons thérapeutiques à base d’</a:t>
            </a:r>
            <a:r>
              <a:rPr lang="fr-FR" sz="2600" dirty="0" err="1" smtClean="0"/>
              <a:t>artémisinine</a:t>
            </a:r>
            <a:r>
              <a:rPr lang="fr-FR" sz="2600" dirty="0" smtClean="0"/>
              <a:t> (ACT) dans le traitement du paludisme</a:t>
            </a:r>
          </a:p>
          <a:p>
            <a:endParaRPr lang="fr-FR" sz="2600" dirty="0" smtClean="0"/>
          </a:p>
          <a:p>
            <a:r>
              <a:rPr lang="fr-FR" sz="2600" dirty="0" smtClean="0"/>
              <a:t>Détection de l’agent pathogène: préalable à toute prise en charge médicamenteuse</a:t>
            </a:r>
          </a:p>
          <a:p>
            <a:endParaRPr lang="fr-FR" sz="2600" dirty="0" smtClean="0"/>
          </a:p>
          <a:p>
            <a:r>
              <a:rPr lang="fr-FR" sz="2600" dirty="0" smtClean="0"/>
              <a:t>Tests en routine recommandés chez tous les patients suspectés de paludisme dans les zones endémiques</a:t>
            </a:r>
          </a:p>
          <a:p>
            <a:pPr>
              <a:buNone/>
            </a:pPr>
            <a:endParaRPr lang="fr-FR" sz="2600" dirty="0" smtClean="0"/>
          </a:p>
          <a:p>
            <a:r>
              <a:rPr lang="fr-FR" sz="2600" dirty="0" smtClean="0"/>
              <a:t>Goutte épaisse: </a:t>
            </a:r>
            <a:r>
              <a:rPr lang="fr-FR" sz="2600" dirty="0" smtClean="0">
                <a:sym typeface="Wingdings" pitchFamily="2" charset="2"/>
              </a:rPr>
              <a:t>détection du parasite au</a:t>
            </a:r>
            <a:r>
              <a:rPr lang="fr-FR" sz="2600" dirty="0" smtClean="0"/>
              <a:t> microscope via prélèvement sanguin</a:t>
            </a:r>
            <a:endParaRPr lang="fr-FR" sz="2600" dirty="0"/>
          </a:p>
        </p:txBody>
      </p:sp>
      <p:sp>
        <p:nvSpPr>
          <p:cNvPr id="3" name="Titre 2"/>
          <p:cNvSpPr>
            <a:spLocks noGrp="1"/>
          </p:cNvSpPr>
          <p:nvPr>
            <p:ph type="title"/>
          </p:nvPr>
        </p:nvSpPr>
        <p:spPr>
          <a:xfrm>
            <a:off x="428596" y="0"/>
            <a:ext cx="8381260" cy="1054394"/>
          </a:xfrm>
        </p:spPr>
        <p:txBody>
          <a:bodyPr/>
          <a:lstStyle/>
          <a:p>
            <a:r>
              <a:rPr lang="fr-FR" dirty="0" smtClean="0"/>
              <a:t>Éléments de contexte (2) </a:t>
            </a:r>
            <a:endParaRPr lang="fr-FR" dirty="0"/>
          </a:p>
        </p:txBody>
      </p:sp>
    </p:spTree>
    <p:extLst>
      <p:ext uri="{BB962C8B-B14F-4D97-AF65-F5344CB8AC3E}">
        <p14:creationId xmlns:p14="http://schemas.microsoft.com/office/powerpoint/2010/main" val="12447880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0" y="1571612"/>
            <a:ext cx="9143999" cy="5286388"/>
          </a:xfrm>
        </p:spPr>
        <p:txBody>
          <a:bodyPr>
            <a:normAutofit lnSpcReduction="10000"/>
          </a:bodyPr>
          <a:lstStyle/>
          <a:p>
            <a:r>
              <a:rPr lang="fr-FR" sz="2600" dirty="0" smtClean="0"/>
              <a:t>Dans les formations sanitaires de base:</a:t>
            </a:r>
          </a:p>
          <a:p>
            <a:pPr lvl="1">
              <a:buFont typeface="Wingdings" pitchFamily="2" charset="2"/>
              <a:buChar char="ü"/>
            </a:pPr>
            <a:r>
              <a:rPr lang="fr-FR" sz="2600" dirty="0" smtClean="0"/>
              <a:t>Manque de microscope</a:t>
            </a:r>
          </a:p>
          <a:p>
            <a:pPr lvl="1">
              <a:buFont typeface="Wingdings" pitchFamily="2" charset="2"/>
              <a:buChar char="ü"/>
            </a:pPr>
            <a:r>
              <a:rPr lang="fr-FR" sz="2600" dirty="0" smtClean="0"/>
              <a:t>Manque de personnel qualifié</a:t>
            </a:r>
          </a:p>
          <a:p>
            <a:pPr lvl="1">
              <a:buFont typeface="Wingdings" pitchFamily="2" charset="2"/>
              <a:buChar char="ü"/>
            </a:pPr>
            <a:r>
              <a:rPr lang="fr-FR" sz="2600" dirty="0" smtClean="0"/>
              <a:t>Prééminence du diagnostic présomptif</a:t>
            </a:r>
          </a:p>
          <a:p>
            <a:pPr lvl="1">
              <a:buFont typeface="Wingdings" pitchFamily="2" charset="2"/>
              <a:buChar char="ü"/>
            </a:pPr>
            <a:r>
              <a:rPr lang="fr-FR" sz="2600" dirty="0" smtClean="0"/>
              <a:t>Sur-prescription médicamenteuse</a:t>
            </a:r>
          </a:p>
          <a:p>
            <a:pPr lvl="1">
              <a:buFont typeface="Wingdings" pitchFamily="2" charset="2"/>
              <a:buChar char="ü"/>
            </a:pPr>
            <a:endParaRPr lang="fr-FR" sz="2600" dirty="0" smtClean="0"/>
          </a:p>
          <a:p>
            <a:pPr marL="82550" lvl="1" indent="0"/>
            <a:r>
              <a:rPr lang="fr-FR" sz="2600" dirty="0" smtClean="0"/>
              <a:t> A partir de 2004: </a:t>
            </a:r>
          </a:p>
          <a:p>
            <a:pPr marL="356870" lvl="2" indent="0">
              <a:buFont typeface="Wingdings" pitchFamily="2" charset="2"/>
              <a:buChar char="ü"/>
            </a:pPr>
            <a:r>
              <a:rPr lang="fr-FR" sz="2600" dirty="0" smtClean="0"/>
              <a:t>Promotion des TDR par détection d’antigène</a:t>
            </a:r>
          </a:p>
          <a:p>
            <a:pPr marL="356870" lvl="2" indent="0">
              <a:buNone/>
            </a:pPr>
            <a:endParaRPr lang="fr-FR" sz="2600" dirty="0" smtClean="0"/>
          </a:p>
          <a:p>
            <a:pPr marL="0" lvl="2" indent="0"/>
            <a:r>
              <a:rPr lang="fr-FR" sz="2600" dirty="0" smtClean="0"/>
              <a:t> Depuis 2010: </a:t>
            </a:r>
          </a:p>
          <a:p>
            <a:pPr marL="356870" lvl="2" indent="0">
              <a:buFont typeface="Wingdings" pitchFamily="2" charset="2"/>
              <a:buChar char="ü"/>
            </a:pPr>
            <a:r>
              <a:rPr lang="fr-FR" sz="2600" dirty="0" smtClean="0"/>
              <a:t>Utilisation recommandée dans le diagnostic et le traitement du paludisme</a:t>
            </a:r>
          </a:p>
          <a:p>
            <a:pPr marL="356870" lvl="2" indent="0">
              <a:buNone/>
            </a:pPr>
            <a:endParaRPr lang="fr-FR" sz="1800" dirty="0" smtClean="0"/>
          </a:p>
        </p:txBody>
      </p:sp>
      <p:sp>
        <p:nvSpPr>
          <p:cNvPr id="3" name="Titre 2"/>
          <p:cNvSpPr>
            <a:spLocks noGrp="1"/>
          </p:cNvSpPr>
          <p:nvPr>
            <p:ph type="title"/>
          </p:nvPr>
        </p:nvSpPr>
        <p:spPr>
          <a:xfrm>
            <a:off x="381000" y="285729"/>
            <a:ext cx="8381260" cy="1000132"/>
          </a:xfrm>
        </p:spPr>
        <p:txBody>
          <a:bodyPr/>
          <a:lstStyle/>
          <a:p>
            <a:r>
              <a:rPr lang="fr-FR" dirty="0" smtClean="0"/>
              <a:t>Éléments de contexte (2)</a:t>
            </a:r>
            <a:endParaRPr lang="fr-FR" dirty="0"/>
          </a:p>
        </p:txBody>
      </p:sp>
    </p:spTree>
    <p:extLst>
      <p:ext uri="{BB962C8B-B14F-4D97-AF65-F5344CB8AC3E}">
        <p14:creationId xmlns:p14="http://schemas.microsoft.com/office/powerpoint/2010/main" val="1605546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half" idx="1"/>
          </p:nvPr>
        </p:nvSpPr>
        <p:spPr>
          <a:xfrm>
            <a:off x="0" y="1571612"/>
            <a:ext cx="6072198" cy="5286388"/>
          </a:xfrm>
        </p:spPr>
        <p:txBody>
          <a:bodyPr>
            <a:normAutofit fontScale="92500" lnSpcReduction="10000"/>
          </a:bodyPr>
          <a:lstStyle/>
          <a:p>
            <a:pPr marL="274320" lvl="2" indent="-228600">
              <a:buClr>
                <a:schemeClr val="accent1"/>
              </a:buClr>
              <a:buFont typeface="Wingdings 2" pitchFamily="18" charset="2"/>
              <a:buChar char=""/>
            </a:pPr>
            <a:r>
              <a:rPr lang="fr-FR" sz="2900" dirty="0" smtClean="0"/>
              <a:t>Principes : </a:t>
            </a:r>
          </a:p>
          <a:p>
            <a:pPr marL="548640" lvl="3" indent="-228600">
              <a:buClr>
                <a:schemeClr val="accent1"/>
              </a:buClr>
              <a:buFont typeface="Wingdings" pitchFamily="2" charset="2"/>
              <a:buChar char="ü"/>
            </a:pPr>
            <a:r>
              <a:rPr lang="fr-FR" sz="2900" dirty="0" smtClean="0"/>
              <a:t>détection rapide (10-15 minutes) de l’antigène des parasites du paludisme par prélèvement sanguin sur le bout du doigt et étalé sur une bandelette;</a:t>
            </a:r>
          </a:p>
          <a:p>
            <a:pPr marL="548640" lvl="3" indent="-228600">
              <a:buClr>
                <a:schemeClr val="accent1"/>
              </a:buClr>
              <a:buFont typeface="Wingdings" pitchFamily="2" charset="2"/>
              <a:buChar char="ü"/>
            </a:pPr>
            <a:r>
              <a:rPr lang="fr-FR" sz="2900" dirty="0" smtClean="0"/>
              <a:t>Manipulation simple</a:t>
            </a:r>
          </a:p>
          <a:p>
            <a:pPr marL="548640" lvl="3" indent="-228600">
              <a:buClr>
                <a:schemeClr val="accent1"/>
              </a:buClr>
              <a:buFont typeface="Wingdings" pitchFamily="2" charset="2"/>
              <a:buChar char="ü"/>
            </a:pPr>
            <a:r>
              <a:rPr lang="fr-FR" sz="2900" dirty="0" smtClean="0"/>
              <a:t>Pas de besoin de d’équipement spécial</a:t>
            </a:r>
          </a:p>
          <a:p>
            <a:pPr marL="548640" lvl="3" indent="-228600">
              <a:buClr>
                <a:schemeClr val="accent1"/>
              </a:buClr>
              <a:buFont typeface="Wingdings" pitchFamily="2" charset="2"/>
              <a:buChar char="ü"/>
            </a:pPr>
            <a:r>
              <a:rPr lang="fr-FR" sz="2900" dirty="0" smtClean="0"/>
              <a:t>Réalisable à tous les niveaux du système de santé et même en milieu communautaire</a:t>
            </a:r>
          </a:p>
          <a:p>
            <a:endParaRPr lang="fr-FR" dirty="0"/>
          </a:p>
        </p:txBody>
      </p:sp>
      <p:sp>
        <p:nvSpPr>
          <p:cNvPr id="4" name="Titre 3"/>
          <p:cNvSpPr>
            <a:spLocks noGrp="1"/>
          </p:cNvSpPr>
          <p:nvPr>
            <p:ph type="title"/>
          </p:nvPr>
        </p:nvSpPr>
        <p:spPr/>
        <p:txBody>
          <a:bodyPr/>
          <a:lstStyle/>
          <a:p>
            <a:r>
              <a:rPr lang="fr-FR" dirty="0" smtClean="0"/>
              <a:t>Qu’est-ce qu’un TDR? (1)</a:t>
            </a:r>
            <a:endParaRPr lang="fr-FR" dirty="0"/>
          </a:p>
        </p:txBody>
      </p:sp>
      <p:pic>
        <p:nvPicPr>
          <p:cNvPr id="5" name="Picture 6" descr="C:\Users\Valerie\Pictures\Afrique-2013\DSC02152.JPG"/>
          <p:cNvPicPr>
            <a:picLocks noGrp="1" noChangeAspect="1" noChangeArrowheads="1"/>
          </p:cNvPicPr>
          <p:nvPr>
            <p:ph sz="half" idx="2"/>
          </p:nvPr>
        </p:nvPicPr>
        <p:blipFill>
          <a:blip r:embed="rId2"/>
          <a:srcRect/>
          <a:stretch>
            <a:fillRect/>
          </a:stretch>
        </p:blipFill>
        <p:spPr bwMode="auto">
          <a:xfrm>
            <a:off x="5929322" y="2428868"/>
            <a:ext cx="3000396" cy="2714644"/>
          </a:xfrm>
          <a:prstGeom prst="rect">
            <a:avLst/>
          </a:prstGeom>
          <a:noFill/>
          <a:ln w="9525">
            <a:solidFill>
              <a:schemeClr val="tx2"/>
            </a:solidFill>
            <a:miter lim="800000"/>
            <a:headEnd/>
            <a:tailEnd/>
          </a:ln>
        </p:spPr>
      </p:pic>
    </p:spTree>
    <p:extLst>
      <p:ext uri="{BB962C8B-B14F-4D97-AF65-F5344CB8AC3E}">
        <p14:creationId xmlns:p14="http://schemas.microsoft.com/office/powerpoint/2010/main" val="42515989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half" idx="1"/>
          </p:nvPr>
        </p:nvSpPr>
        <p:spPr>
          <a:xfrm>
            <a:off x="0" y="1719072"/>
            <a:ext cx="6000760" cy="4853200"/>
          </a:xfrm>
        </p:spPr>
        <p:txBody>
          <a:bodyPr>
            <a:normAutofit/>
          </a:bodyPr>
          <a:lstStyle/>
          <a:p>
            <a:r>
              <a:rPr lang="fr-FR" sz="2900" dirty="0" smtClean="0"/>
              <a:t>Objectifs stratégiques:</a:t>
            </a:r>
          </a:p>
          <a:p>
            <a:pPr lvl="1">
              <a:buFont typeface="Wingdings" pitchFamily="2" charset="2"/>
              <a:buChar char="ü"/>
            </a:pPr>
            <a:r>
              <a:rPr lang="fr-FR" sz="2900" dirty="0" smtClean="0"/>
              <a:t>Diagnostic présomptif </a:t>
            </a:r>
            <a:r>
              <a:rPr lang="fr-FR" sz="2900" i="1" dirty="0" smtClean="0"/>
              <a:t>vs </a:t>
            </a:r>
            <a:r>
              <a:rPr lang="fr-FR" sz="2900" dirty="0" smtClean="0"/>
              <a:t>diagnostic biologique</a:t>
            </a:r>
          </a:p>
          <a:p>
            <a:pPr lvl="1">
              <a:buFont typeface="Wingdings" pitchFamily="2" charset="2"/>
              <a:buChar char="ü"/>
            </a:pPr>
            <a:r>
              <a:rPr lang="fr-FR" sz="2900" dirty="0" smtClean="0"/>
              <a:t>Rationaliser la prescription des antipaludéens</a:t>
            </a:r>
          </a:p>
          <a:p>
            <a:pPr lvl="1">
              <a:buFont typeface="Wingdings" pitchFamily="2" charset="2"/>
              <a:buChar char="ü"/>
            </a:pPr>
            <a:r>
              <a:rPr lang="fr-FR" sz="2900" dirty="0" smtClean="0"/>
              <a:t>Améliorer la qualité des soins et la fréquentation des CS par un diagnostic et une prise en charge rapide des cas de fièvre et de paludisme </a:t>
            </a:r>
          </a:p>
          <a:p>
            <a:endParaRPr lang="fr-FR" dirty="0"/>
          </a:p>
        </p:txBody>
      </p:sp>
      <p:sp>
        <p:nvSpPr>
          <p:cNvPr id="4" name="Titre 3"/>
          <p:cNvSpPr>
            <a:spLocks noGrp="1"/>
          </p:cNvSpPr>
          <p:nvPr>
            <p:ph type="title"/>
          </p:nvPr>
        </p:nvSpPr>
        <p:spPr/>
        <p:txBody>
          <a:bodyPr/>
          <a:lstStyle/>
          <a:p>
            <a:r>
              <a:rPr lang="fr-FR" dirty="0" smtClean="0"/>
              <a:t>Qu’est-ce qu’un TDR? (2)</a:t>
            </a:r>
            <a:endParaRPr lang="fr-FR" dirty="0"/>
          </a:p>
        </p:txBody>
      </p:sp>
      <p:pic>
        <p:nvPicPr>
          <p:cNvPr id="5" name="Picture 5" descr="C:\Users\Valerie\Pictures\Afrique-2013\DSC02155.JPG"/>
          <p:cNvPicPr>
            <a:picLocks noGrp="1" noChangeAspect="1" noChangeArrowheads="1"/>
          </p:cNvPicPr>
          <p:nvPr>
            <p:ph sz="half" idx="2"/>
          </p:nvPr>
        </p:nvPicPr>
        <p:blipFill>
          <a:blip r:embed="rId2"/>
          <a:srcRect/>
          <a:stretch>
            <a:fillRect/>
          </a:stretch>
        </p:blipFill>
        <p:spPr bwMode="auto">
          <a:xfrm>
            <a:off x="5857884" y="2428868"/>
            <a:ext cx="3071834" cy="2928958"/>
          </a:xfrm>
          <a:prstGeom prst="rect">
            <a:avLst/>
          </a:prstGeom>
          <a:noFill/>
          <a:ln w="9525">
            <a:solidFill>
              <a:schemeClr val="tx2"/>
            </a:solidFill>
            <a:miter lim="800000"/>
            <a:headEnd/>
            <a:tailEnd/>
          </a:ln>
        </p:spPr>
      </p:pic>
    </p:spTree>
    <p:extLst>
      <p:ext uri="{BB962C8B-B14F-4D97-AF65-F5344CB8AC3E}">
        <p14:creationId xmlns:p14="http://schemas.microsoft.com/office/powerpoint/2010/main" val="4394995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14283" y="1719070"/>
            <a:ext cx="8929718" cy="4924639"/>
          </a:xfrm>
        </p:spPr>
        <p:txBody>
          <a:bodyPr>
            <a:normAutofit/>
          </a:bodyPr>
          <a:lstStyle/>
          <a:p>
            <a:pPr>
              <a:buNone/>
            </a:pPr>
            <a:endParaRPr lang="fr-FR" dirty="0" smtClean="0"/>
          </a:p>
          <a:p>
            <a:r>
              <a:rPr lang="fr-FR" sz="2700" dirty="0" smtClean="0"/>
              <a:t>Adoptée pour tous les âges en 2010 dans:</a:t>
            </a:r>
          </a:p>
          <a:p>
            <a:pPr lvl="1">
              <a:buFont typeface="Wingdings" pitchFamily="2" charset="2"/>
              <a:buChar char="ü"/>
            </a:pPr>
            <a:r>
              <a:rPr lang="fr-FR" sz="2700" dirty="0" smtClean="0"/>
              <a:t>37/43 pays endémiques de la région OMS Afrique</a:t>
            </a:r>
          </a:p>
          <a:p>
            <a:pPr lvl="1">
              <a:buFont typeface="Wingdings" pitchFamily="2" charset="2"/>
              <a:buChar char="ü"/>
            </a:pPr>
            <a:r>
              <a:rPr lang="fr-FR" sz="2700" dirty="0" smtClean="0"/>
              <a:t>53/63 des autres Régions OMS</a:t>
            </a:r>
          </a:p>
          <a:p>
            <a:pPr lvl="1">
              <a:buNone/>
            </a:pPr>
            <a:endParaRPr lang="fr-FR" sz="2700" dirty="0" smtClean="0"/>
          </a:p>
          <a:p>
            <a:pPr lvl="1">
              <a:buNone/>
            </a:pPr>
            <a:endParaRPr lang="fr-FR" sz="2700" dirty="0" smtClean="0"/>
          </a:p>
          <a:p>
            <a:pPr marL="0" lvl="1" indent="0"/>
            <a:r>
              <a:rPr lang="fr-FR" sz="2700" dirty="0" smtClean="0"/>
              <a:t>Inscrite dans les documents officiels nationaux et algorithmes décisionnels </a:t>
            </a:r>
          </a:p>
          <a:p>
            <a:pPr lvl="1">
              <a:buFont typeface="Wingdings" pitchFamily="2" charset="2"/>
              <a:buChar char="ü"/>
            </a:pPr>
            <a:endParaRPr lang="fr-FR" sz="2700" dirty="0" smtClean="0"/>
          </a:p>
          <a:p>
            <a:pPr lvl="1">
              <a:buFont typeface="Wingdings" pitchFamily="2" charset="2"/>
              <a:buChar char="ü"/>
            </a:pPr>
            <a:endParaRPr lang="fr-FR" sz="2700" dirty="0" smtClean="0"/>
          </a:p>
          <a:p>
            <a:pPr lvl="1">
              <a:buNone/>
            </a:pPr>
            <a:endParaRPr lang="fr-FR" dirty="0" smtClean="0"/>
          </a:p>
        </p:txBody>
      </p:sp>
      <p:sp>
        <p:nvSpPr>
          <p:cNvPr id="3" name="Titre 2"/>
          <p:cNvSpPr>
            <a:spLocks noGrp="1"/>
          </p:cNvSpPr>
          <p:nvPr>
            <p:ph type="title"/>
          </p:nvPr>
        </p:nvSpPr>
        <p:spPr/>
        <p:txBody>
          <a:bodyPr/>
          <a:lstStyle/>
          <a:p>
            <a:r>
              <a:rPr lang="fr-FR" dirty="0" smtClean="0"/>
              <a:t>Quelles Implications dans la lutte contre le paludisme? (1)</a:t>
            </a:r>
            <a:endParaRPr lang="fr-FR" dirty="0"/>
          </a:p>
        </p:txBody>
      </p:sp>
    </p:spTree>
    <p:extLst>
      <p:ext uri="{BB962C8B-B14F-4D97-AF65-F5344CB8AC3E}">
        <p14:creationId xmlns:p14="http://schemas.microsoft.com/office/powerpoint/2010/main" val="38731703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14283" y="1719070"/>
            <a:ext cx="8929718" cy="5138930"/>
          </a:xfrm>
        </p:spPr>
        <p:txBody>
          <a:bodyPr>
            <a:normAutofit/>
          </a:bodyPr>
          <a:lstStyle/>
          <a:p>
            <a:pPr marL="0" lvl="1" indent="0"/>
            <a:r>
              <a:rPr lang="fr-FR" sz="2800" dirty="0" smtClean="0"/>
              <a:t> </a:t>
            </a:r>
            <a:r>
              <a:rPr lang="fr-FR" sz="2800" i="1" dirty="0" smtClean="0"/>
              <a:t>Des avantages</a:t>
            </a:r>
          </a:p>
          <a:p>
            <a:pPr marL="365125" lvl="1" indent="0">
              <a:buFont typeface="Wingdings" pitchFamily="2" charset="2"/>
              <a:buChar char="ü"/>
            </a:pPr>
            <a:r>
              <a:rPr lang="fr-FR" sz="2800" dirty="0" smtClean="0"/>
              <a:t>Amélioration des capacités diagnostiques des soignants</a:t>
            </a:r>
          </a:p>
          <a:p>
            <a:pPr marL="365125" lvl="1" indent="0">
              <a:buFont typeface="Wingdings" pitchFamily="2" charset="2"/>
              <a:buChar char="ü"/>
            </a:pPr>
            <a:r>
              <a:rPr lang="fr-FR" sz="2800" dirty="0" smtClean="0"/>
              <a:t>Diagnostic et prise en charge rapides des cas de paludisme</a:t>
            </a:r>
          </a:p>
          <a:p>
            <a:pPr marL="0" lvl="1" indent="0">
              <a:buFont typeface="Wingdings" pitchFamily="2" charset="2"/>
              <a:buChar char="ü"/>
            </a:pPr>
            <a:endParaRPr lang="fr-FR" sz="2800" dirty="0" smtClean="0"/>
          </a:p>
          <a:p>
            <a:pPr marL="0" lvl="1" indent="0"/>
            <a:r>
              <a:rPr lang="fr-FR" sz="2800" i="1" dirty="0" smtClean="0"/>
              <a:t>Mais aussi des limites </a:t>
            </a:r>
          </a:p>
          <a:p>
            <a:pPr marL="531813" lvl="1" indent="0">
              <a:buFont typeface="Wingdings" pitchFamily="2" charset="2"/>
              <a:buChar char="ü"/>
            </a:pPr>
            <a:r>
              <a:rPr lang="fr-FR" sz="2800" dirty="0" smtClean="0">
                <a:sym typeface="Wingdings" pitchFamily="2" charset="2"/>
              </a:rPr>
              <a:t>Persistance du diagnostic présomptif</a:t>
            </a:r>
          </a:p>
          <a:p>
            <a:pPr marL="531813" lvl="1" indent="0">
              <a:buFont typeface="Wingdings" pitchFamily="2" charset="2"/>
              <a:buChar char="ü"/>
            </a:pPr>
            <a:r>
              <a:rPr lang="fr-FR" sz="2800" dirty="0" smtClean="0">
                <a:sym typeface="Wingdings" pitchFamily="2" charset="2"/>
              </a:rPr>
              <a:t>Persistance des prescriptions d’antipaludéens aux  sujets</a:t>
            </a:r>
          </a:p>
          <a:p>
            <a:pPr marL="531813" lvl="1" indent="0">
              <a:buNone/>
            </a:pPr>
            <a:endParaRPr lang="fr-FR" sz="2800" dirty="0" smtClean="0">
              <a:sym typeface="Wingdings" pitchFamily="2" charset="2"/>
            </a:endParaRPr>
          </a:p>
          <a:p>
            <a:pPr marL="0" lvl="1" indent="0">
              <a:buNone/>
            </a:pPr>
            <a:endParaRPr lang="fr-FR" sz="2800" dirty="0" smtClean="0"/>
          </a:p>
          <a:p>
            <a:pPr marL="0" lvl="1" indent="0">
              <a:buNone/>
            </a:pPr>
            <a:endParaRPr lang="fr-FR" sz="2800" dirty="0" smtClean="0"/>
          </a:p>
          <a:p>
            <a:pPr marL="0" lvl="1" indent="0">
              <a:buNone/>
            </a:pPr>
            <a:endParaRPr lang="fr-FR" sz="2800" dirty="0" smtClean="0"/>
          </a:p>
          <a:p>
            <a:pPr marL="274320" lvl="1" indent="-228600">
              <a:buClr>
                <a:schemeClr val="accent1"/>
              </a:buClr>
              <a:buNone/>
            </a:pPr>
            <a:endParaRPr lang="fr-FR" dirty="0" smtClean="0"/>
          </a:p>
        </p:txBody>
      </p:sp>
      <p:sp>
        <p:nvSpPr>
          <p:cNvPr id="3" name="Titre 2"/>
          <p:cNvSpPr>
            <a:spLocks noGrp="1"/>
          </p:cNvSpPr>
          <p:nvPr>
            <p:ph type="title"/>
          </p:nvPr>
        </p:nvSpPr>
        <p:spPr/>
        <p:txBody>
          <a:bodyPr/>
          <a:lstStyle/>
          <a:p>
            <a:r>
              <a:rPr lang="fr-FR" dirty="0" smtClean="0"/>
              <a:t>Quelles Implications dans la lutte contre le paludisme? (2)</a:t>
            </a:r>
            <a:endParaRPr lang="fr-FR" dirty="0"/>
          </a:p>
        </p:txBody>
      </p:sp>
    </p:spTree>
    <p:extLst>
      <p:ext uri="{BB962C8B-B14F-4D97-AF65-F5344CB8AC3E}">
        <p14:creationId xmlns:p14="http://schemas.microsoft.com/office/powerpoint/2010/main" val="24401385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 y="1719070"/>
            <a:ext cx="8929718" cy="5138929"/>
          </a:xfrm>
        </p:spPr>
        <p:txBody>
          <a:bodyPr>
            <a:noAutofit/>
          </a:bodyPr>
          <a:lstStyle/>
          <a:p>
            <a:pPr marL="365125" lvl="1" indent="0">
              <a:buClr>
                <a:schemeClr val="accent1"/>
              </a:buClr>
              <a:buFont typeface="Wingdings" pitchFamily="2" charset="2"/>
              <a:buChar char="ü"/>
            </a:pPr>
            <a:r>
              <a:rPr lang="fr-FR" sz="2800" dirty="0" smtClean="0">
                <a:sym typeface="Wingdings" pitchFamily="2" charset="2"/>
              </a:rPr>
              <a:t>Persistance des prescriptions d’antipaludéens aux  sujets</a:t>
            </a:r>
          </a:p>
          <a:p>
            <a:pPr marL="449263" lvl="1" indent="82550">
              <a:buClr>
                <a:schemeClr val="accent1"/>
              </a:buClr>
              <a:buFont typeface="Wingdings" pitchFamily="2" charset="2"/>
              <a:buChar char="ü"/>
            </a:pPr>
            <a:r>
              <a:rPr lang="fr-FR" sz="2800" dirty="0" smtClean="0">
                <a:sym typeface="Wingdings" pitchFamily="2" charset="2"/>
              </a:rPr>
              <a:t>Cohabitation de plusieurs logiques qui orientent le diagnostic </a:t>
            </a:r>
          </a:p>
          <a:p>
            <a:pPr marL="365125" lvl="1" indent="0">
              <a:buClr>
                <a:schemeClr val="accent1"/>
              </a:buClr>
              <a:buFont typeface="Wingdings" pitchFamily="2" charset="2"/>
              <a:buChar char="ü"/>
            </a:pPr>
            <a:r>
              <a:rPr lang="fr-FR" sz="2800" dirty="0" smtClean="0">
                <a:sym typeface="Wingdings" pitchFamily="2" charset="2"/>
              </a:rPr>
              <a:t>Variabilité de la densité parasitaire </a:t>
            </a:r>
            <a:endParaRPr lang="fr-FR" sz="2800" dirty="0" smtClean="0"/>
          </a:p>
          <a:p>
            <a:pPr marL="274320" lvl="1" indent="-228600">
              <a:buClr>
                <a:schemeClr val="accent1"/>
              </a:buClr>
              <a:buFont typeface="Wingdings 2" pitchFamily="18" charset="2"/>
              <a:buChar char=""/>
            </a:pPr>
            <a:endParaRPr lang="fr-FR" sz="2800" dirty="0" smtClean="0"/>
          </a:p>
          <a:p>
            <a:pPr marL="274320" lvl="1" indent="-228600">
              <a:buClr>
                <a:schemeClr val="accent1"/>
              </a:buClr>
              <a:buNone/>
            </a:pPr>
            <a:endParaRPr lang="fr-FR" sz="2800" dirty="0" smtClean="0"/>
          </a:p>
          <a:p>
            <a:pPr marL="274320" lvl="1" indent="-228600">
              <a:buClr>
                <a:schemeClr val="accent1"/>
              </a:buClr>
              <a:buNone/>
            </a:pPr>
            <a:r>
              <a:rPr lang="fr-FR" sz="2800" dirty="0" smtClean="0">
                <a:sym typeface="Wingdings" pitchFamily="2" charset="2"/>
              </a:rPr>
              <a:t> </a:t>
            </a:r>
            <a:r>
              <a:rPr lang="fr-FR" sz="2800" i="1" dirty="0" smtClean="0">
                <a:solidFill>
                  <a:srgbClr val="FF0000"/>
                </a:solidFill>
                <a:sym typeface="Wingdings" pitchFamily="2" charset="2"/>
              </a:rPr>
              <a:t>TDR: renforcement de l’approche </a:t>
            </a:r>
            <a:r>
              <a:rPr lang="fr-FR" sz="2800" i="1" dirty="0" err="1" smtClean="0">
                <a:solidFill>
                  <a:srgbClr val="FF0000"/>
                </a:solidFill>
                <a:sym typeface="Wingdings" pitchFamily="2" charset="2"/>
              </a:rPr>
              <a:t>parasitologique</a:t>
            </a:r>
            <a:r>
              <a:rPr lang="fr-FR" sz="2800" i="1" dirty="0" smtClean="0">
                <a:solidFill>
                  <a:srgbClr val="FF0000"/>
                </a:solidFill>
                <a:sym typeface="Wingdings" pitchFamily="2" charset="2"/>
              </a:rPr>
              <a:t> du paludisme qui toutefois ne suffit pas pour parler du paludisme</a:t>
            </a:r>
          </a:p>
          <a:p>
            <a:pPr marL="274320" lvl="1" indent="-228600">
              <a:buClr>
                <a:schemeClr val="accent1"/>
              </a:buClr>
              <a:buFont typeface="Wingdings 2" pitchFamily="18" charset="2"/>
              <a:buChar char=""/>
            </a:pPr>
            <a:endParaRPr lang="fr-FR" sz="2500" dirty="0"/>
          </a:p>
        </p:txBody>
      </p:sp>
      <p:sp>
        <p:nvSpPr>
          <p:cNvPr id="3" name="Titre 2"/>
          <p:cNvSpPr>
            <a:spLocks noGrp="1"/>
          </p:cNvSpPr>
          <p:nvPr>
            <p:ph type="title"/>
          </p:nvPr>
        </p:nvSpPr>
        <p:spPr/>
        <p:txBody>
          <a:bodyPr/>
          <a:lstStyle/>
          <a:p>
            <a:r>
              <a:rPr lang="fr-FR" dirty="0" smtClean="0"/>
              <a:t>Quelles Implications dans la lutte contre le paludisme? (3)</a:t>
            </a:r>
            <a:endParaRPr lang="fr-FR" dirty="0"/>
          </a:p>
        </p:txBody>
      </p:sp>
    </p:spTree>
    <p:extLst>
      <p:ext uri="{BB962C8B-B14F-4D97-AF65-F5344CB8AC3E}">
        <p14:creationId xmlns:p14="http://schemas.microsoft.com/office/powerpoint/2010/main" val="176632842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1|0.2"/>
</p:tagLst>
</file>

<file path=ppt/tags/tag2.xml><?xml version="1.0" encoding="utf-8"?>
<p:tagLst xmlns:a="http://schemas.openxmlformats.org/drawingml/2006/main" xmlns:r="http://schemas.openxmlformats.org/officeDocument/2006/relationships" xmlns:p="http://schemas.openxmlformats.org/presentationml/2006/main">
  <p:tag name="TIMING" val="|0.3|0.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lle">
  <a:themeElements>
    <a:clrScheme name="Grille">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ll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ll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1171</TotalTime>
  <Words>1188</Words>
  <Application>Microsoft Office PowerPoint</Application>
  <PresentationFormat>Affichage à l'écran (4:3)</PresentationFormat>
  <Paragraphs>246</Paragraphs>
  <Slides>24</Slides>
  <Notes>16</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Grille</vt:lpstr>
      <vt:lpstr>Le retour de la conception biomédicale de la maladie dans les politiques internationales de santé communautaire : l’exemple du paludisme en Afrique    Conférence-midi du CIRDIS Montréal, 30-10-2014</vt:lpstr>
      <vt:lpstr>Plan de la présentation</vt:lpstr>
      <vt:lpstr>Le paludisme</vt:lpstr>
      <vt:lpstr>Le cycle de transmission</vt:lpstr>
      <vt:lpstr>Alma-Ata (1)</vt:lpstr>
      <vt:lpstr>Alma-Ata (2)</vt:lpstr>
      <vt:lpstr>après Alma-Ata</vt:lpstr>
      <vt:lpstr>Après Alma-Ata (suite)</vt:lpstr>
      <vt:lpstr>Retour du biomédical (1) </vt:lpstr>
      <vt:lpstr>Retour du biomédical (2)</vt:lpstr>
      <vt:lpstr>D’Alma-Ata à Roll back malaria</vt:lpstr>
      <vt:lpstr>Exemple 1 : Le recours aux ASC</vt:lpstr>
      <vt:lpstr>Le recours aux ASC (suite)</vt:lpstr>
      <vt:lpstr>Limites de la prise en charge communautaire du paludisme</vt:lpstr>
      <vt:lpstr>Inertie dans le recours aux soins</vt:lpstr>
      <vt:lpstr>La prise en charge intégrée des maladies</vt:lpstr>
      <vt:lpstr>L’utilisation des TDR</vt:lpstr>
      <vt:lpstr>Éléments de contexte (2) </vt:lpstr>
      <vt:lpstr>Éléments de contexte (2)</vt:lpstr>
      <vt:lpstr>Qu’est-ce qu’un TDR? (1)</vt:lpstr>
      <vt:lpstr>Qu’est-ce qu’un TDR? (2)</vt:lpstr>
      <vt:lpstr>Quelles Implications dans la lutte contre le paludisme? (1)</vt:lpstr>
      <vt:lpstr>Quelles Implications dans la lutte contre le paludisme? (2)</vt:lpstr>
      <vt:lpstr>Quelles Implications dans la lutte contre le paludisme? (3)</vt:lpstr>
    </vt:vector>
  </TitlesOfParts>
  <Company>Universite de Montreal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Travaux en préparation</dc:title>
  <dc:creator>Th</dc:creator>
  <cp:lastModifiedBy>Th</cp:lastModifiedBy>
  <cp:revision>66</cp:revision>
  <dcterms:created xsi:type="dcterms:W3CDTF">2014-08-26T18:14:38Z</dcterms:created>
  <dcterms:modified xsi:type="dcterms:W3CDTF">2014-10-30T15:53:36Z</dcterms:modified>
</cp:coreProperties>
</file>